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342" r:id="rId2"/>
    <p:sldId id="458" r:id="rId3"/>
    <p:sldId id="492" r:id="rId4"/>
    <p:sldId id="494" r:id="rId5"/>
    <p:sldId id="473" r:id="rId6"/>
    <p:sldId id="459" r:id="rId7"/>
    <p:sldId id="475" r:id="rId8"/>
    <p:sldId id="478" r:id="rId9"/>
    <p:sldId id="460" r:id="rId10"/>
    <p:sldId id="477" r:id="rId11"/>
    <p:sldId id="489" r:id="rId12"/>
    <p:sldId id="493" r:id="rId13"/>
    <p:sldId id="495" r:id="rId14"/>
    <p:sldId id="496" r:id="rId15"/>
    <p:sldId id="498" r:id="rId16"/>
    <p:sldId id="499" r:id="rId17"/>
    <p:sldId id="464" r:id="rId18"/>
    <p:sldId id="500" r:id="rId19"/>
    <p:sldId id="507" r:id="rId20"/>
    <p:sldId id="508" r:id="rId21"/>
    <p:sldId id="474" r:id="rId22"/>
    <p:sldId id="503" r:id="rId23"/>
    <p:sldId id="509" r:id="rId24"/>
    <p:sldId id="504" r:id="rId25"/>
    <p:sldId id="490" r:id="rId26"/>
    <p:sldId id="506" r:id="rId27"/>
    <p:sldId id="469" r:id="rId28"/>
    <p:sldId id="510"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206" autoAdjust="0"/>
    <p:restoredTop sz="85029" autoAdjust="0"/>
  </p:normalViewPr>
  <p:slideViewPr>
    <p:cSldViewPr snapToGrid="0">
      <p:cViewPr varScale="1">
        <p:scale>
          <a:sx n="95" d="100"/>
          <a:sy n="95" d="100"/>
        </p:scale>
        <p:origin x="1464" y="57"/>
      </p:cViewPr>
      <p:guideLst/>
    </p:cSldViewPr>
  </p:slideViewPr>
  <p:notesTextViewPr>
    <p:cViewPr>
      <p:scale>
        <a:sx n="3" d="2"/>
        <a:sy n="3" d="2"/>
      </p:scale>
      <p:origin x="0" y="0"/>
    </p:cViewPr>
  </p:notesTextViewPr>
  <p:sorterViewPr>
    <p:cViewPr varScale="1">
      <p:scale>
        <a:sx n="100" d="100"/>
        <a:sy n="100" d="100"/>
      </p:scale>
      <p:origin x="0" y="-2086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0D3B64-CE6B-417C-AE78-1B00417829D1}" type="doc">
      <dgm:prSet loTypeId="urn:microsoft.com/office/officeart/2011/layout/ConvergingText" loCatId="process" qsTypeId="urn:microsoft.com/office/officeart/2005/8/quickstyle/simple1" qsCatId="simple" csTypeId="urn:microsoft.com/office/officeart/2005/8/colors/colorful2" csCatId="colorful" phldr="1"/>
      <dgm:spPr/>
      <dgm:t>
        <a:bodyPr/>
        <a:lstStyle/>
        <a:p>
          <a:endParaRPr lang="en-US"/>
        </a:p>
      </dgm:t>
    </dgm:pt>
    <dgm:pt modelId="{E2626F5D-2BE8-4DE4-ADB6-E67134104210}">
      <dgm:prSet phldrT="[Text]"/>
      <dgm:spPr/>
      <dgm:t>
        <a:bodyPr/>
        <a:lstStyle/>
        <a:p>
          <a:r>
            <a:rPr lang="en-US" dirty="0"/>
            <a:t>ADAC Fellowship Program</a:t>
          </a:r>
        </a:p>
      </dgm:t>
    </dgm:pt>
    <dgm:pt modelId="{F3DCCDFA-5103-4D4E-8B5C-0CDF4CB2E66A}" type="parTrans" cxnId="{5F29F012-6837-4648-9100-A120C051A00D}">
      <dgm:prSet/>
      <dgm:spPr/>
      <dgm:t>
        <a:bodyPr/>
        <a:lstStyle/>
        <a:p>
          <a:endParaRPr lang="en-US"/>
        </a:p>
      </dgm:t>
    </dgm:pt>
    <dgm:pt modelId="{AD54F2E3-B5AA-47FA-8534-EDA77A694665}" type="sibTrans" cxnId="{5F29F012-6837-4648-9100-A120C051A00D}">
      <dgm:prSet/>
      <dgm:spPr/>
      <dgm:t>
        <a:bodyPr/>
        <a:lstStyle/>
        <a:p>
          <a:endParaRPr lang="en-US"/>
        </a:p>
      </dgm:t>
    </dgm:pt>
    <dgm:pt modelId="{1D34D954-037E-4642-8893-3E6ECDE3A234}">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0" dirty="0">
              <a:latin typeface="Franklin Gothic Book" panose="020B0503020102020204" pitchFamily="34" charset="0"/>
            </a:rPr>
            <a:t>Workforce Development (WFD) Fellowship Program</a:t>
          </a:r>
        </a:p>
      </dgm:t>
    </dgm:pt>
    <dgm:pt modelId="{AA905633-8028-4800-A156-D695C487BE44}" type="parTrans" cxnId="{C3562977-926D-4C48-992A-2E78E4A074D9}">
      <dgm:prSet/>
      <dgm:spPr/>
      <dgm:t>
        <a:bodyPr/>
        <a:lstStyle/>
        <a:p>
          <a:endParaRPr lang="en-US"/>
        </a:p>
      </dgm:t>
    </dgm:pt>
    <dgm:pt modelId="{EE88B352-DAF3-4745-BA89-07C607E2DD0C}" type="sibTrans" cxnId="{C3562977-926D-4C48-992A-2E78E4A074D9}">
      <dgm:prSet/>
      <dgm:spPr/>
      <dgm:t>
        <a:bodyPr/>
        <a:lstStyle/>
        <a:p>
          <a:endParaRPr lang="en-US"/>
        </a:p>
      </dgm:t>
    </dgm:pt>
    <dgm:pt modelId="{C095DF1C-4AB6-4C91-8355-74558A17B1F4}">
      <dgm:prSet phldrT="[Text]" custT="1"/>
      <dgm:spPr/>
      <dgm:t>
        <a:bodyPr/>
        <a:lstStyle/>
        <a:p>
          <a:r>
            <a:rPr lang="en-US" sz="2000" b="0" dirty="0">
              <a:latin typeface="Franklin Gothic Book" panose="020B0503020102020204" pitchFamily="34" charset="0"/>
            </a:rPr>
            <a:t>Integrated Minority Serving Institute (MSI)/Arctic Summer Internship Program (ASIP) </a:t>
          </a:r>
        </a:p>
      </dgm:t>
    </dgm:pt>
    <dgm:pt modelId="{E5860AF2-E2F1-4A47-89A6-7882075F6AD9}" type="parTrans" cxnId="{D504FBD2-108A-4F56-B8A0-AFC5E61FE02F}">
      <dgm:prSet/>
      <dgm:spPr/>
      <dgm:t>
        <a:bodyPr/>
        <a:lstStyle/>
        <a:p>
          <a:endParaRPr lang="en-US"/>
        </a:p>
      </dgm:t>
    </dgm:pt>
    <dgm:pt modelId="{4BE440CA-078A-49EA-A4A7-8F4141B4F29D}" type="sibTrans" cxnId="{D504FBD2-108A-4F56-B8A0-AFC5E61FE02F}">
      <dgm:prSet/>
      <dgm:spPr/>
      <dgm:t>
        <a:bodyPr/>
        <a:lstStyle/>
        <a:p>
          <a:endParaRPr lang="en-US"/>
        </a:p>
      </dgm:t>
    </dgm:pt>
    <dgm:pt modelId="{F0F12EFC-0D89-41A2-BAC9-EC88C257E693}" type="pres">
      <dgm:prSet presAssocID="{900D3B64-CE6B-417C-AE78-1B00417829D1}" presName="Name0" presStyleCnt="0">
        <dgm:presLayoutVars>
          <dgm:chMax/>
          <dgm:chPref val="1"/>
          <dgm:dir/>
          <dgm:animOne val="branch"/>
          <dgm:animLvl val="lvl"/>
          <dgm:resizeHandles/>
        </dgm:presLayoutVars>
      </dgm:prSet>
      <dgm:spPr/>
      <dgm:t>
        <a:bodyPr/>
        <a:lstStyle/>
        <a:p>
          <a:endParaRPr lang="en-US"/>
        </a:p>
      </dgm:t>
    </dgm:pt>
    <dgm:pt modelId="{55E3806B-7FEA-47C7-8E68-4D9AB197B0BB}" type="pres">
      <dgm:prSet presAssocID="{E2626F5D-2BE8-4DE4-ADB6-E67134104210}" presName="composite" presStyleCnt="0"/>
      <dgm:spPr/>
    </dgm:pt>
    <dgm:pt modelId="{F7DA372C-B0A2-490B-B2F2-3F0117F4A103}" type="pres">
      <dgm:prSet presAssocID="{E2626F5D-2BE8-4DE4-ADB6-E67134104210}" presName="ParentAccent1" presStyleLbl="alignNode1" presStyleIdx="0" presStyleCnt="27"/>
      <dgm:spPr/>
    </dgm:pt>
    <dgm:pt modelId="{DA37D3BA-A311-4C8F-BD83-77FA86F35F78}" type="pres">
      <dgm:prSet presAssocID="{E2626F5D-2BE8-4DE4-ADB6-E67134104210}" presName="ParentAccent2" presStyleLbl="alignNode1" presStyleIdx="1" presStyleCnt="27"/>
      <dgm:spPr/>
    </dgm:pt>
    <dgm:pt modelId="{EB9ABBBB-E614-453B-9D66-2EBF17B4BA8A}" type="pres">
      <dgm:prSet presAssocID="{E2626F5D-2BE8-4DE4-ADB6-E67134104210}" presName="ParentAccent3" presStyleLbl="alignNode1" presStyleIdx="2" presStyleCnt="27"/>
      <dgm:spPr/>
    </dgm:pt>
    <dgm:pt modelId="{FFDFE8ED-4018-429A-8453-CD9A984884BF}" type="pres">
      <dgm:prSet presAssocID="{E2626F5D-2BE8-4DE4-ADB6-E67134104210}" presName="ParentAccent4" presStyleLbl="alignNode1" presStyleIdx="3" presStyleCnt="27"/>
      <dgm:spPr/>
    </dgm:pt>
    <dgm:pt modelId="{F0DF099E-0CBC-4A3C-8172-54A2B57B4954}" type="pres">
      <dgm:prSet presAssocID="{E2626F5D-2BE8-4DE4-ADB6-E67134104210}" presName="ParentAccent5" presStyleLbl="alignNode1" presStyleIdx="4" presStyleCnt="27"/>
      <dgm:spPr/>
    </dgm:pt>
    <dgm:pt modelId="{6EF7F038-043B-4720-92CD-B62464D929C5}" type="pres">
      <dgm:prSet presAssocID="{E2626F5D-2BE8-4DE4-ADB6-E67134104210}" presName="ParentAccent6" presStyleLbl="alignNode1" presStyleIdx="5" presStyleCnt="27"/>
      <dgm:spPr/>
    </dgm:pt>
    <dgm:pt modelId="{62F77949-D54C-4EAB-89F6-904217F008C1}" type="pres">
      <dgm:prSet presAssocID="{E2626F5D-2BE8-4DE4-ADB6-E67134104210}" presName="ParentAccent7" presStyleLbl="alignNode1" presStyleIdx="6" presStyleCnt="27"/>
      <dgm:spPr/>
    </dgm:pt>
    <dgm:pt modelId="{A5F7EF59-589F-41C8-9BBC-E874AFF4951F}" type="pres">
      <dgm:prSet presAssocID="{E2626F5D-2BE8-4DE4-ADB6-E67134104210}" presName="ParentAccent8" presStyleLbl="alignNode1" presStyleIdx="7" presStyleCnt="27"/>
      <dgm:spPr/>
    </dgm:pt>
    <dgm:pt modelId="{2EDC83AD-9EBF-4E11-8332-B7539C7643A4}" type="pres">
      <dgm:prSet presAssocID="{E2626F5D-2BE8-4DE4-ADB6-E67134104210}" presName="ParentAccent9" presStyleLbl="alignNode1" presStyleIdx="8" presStyleCnt="27"/>
      <dgm:spPr/>
    </dgm:pt>
    <dgm:pt modelId="{F3859E70-C3DC-4FD6-B4BF-1520B29A7028}" type="pres">
      <dgm:prSet presAssocID="{E2626F5D-2BE8-4DE4-ADB6-E67134104210}" presName="ParentAccent10" presStyleLbl="alignNode1" presStyleIdx="9" presStyleCnt="27"/>
      <dgm:spPr/>
    </dgm:pt>
    <dgm:pt modelId="{1E7904BC-66A1-4336-AC30-45679D0B82C0}" type="pres">
      <dgm:prSet presAssocID="{E2626F5D-2BE8-4DE4-ADB6-E67134104210}" presName="Parent" presStyleLbl="alignNode1" presStyleIdx="10" presStyleCnt="27">
        <dgm:presLayoutVars>
          <dgm:chMax val="5"/>
          <dgm:chPref val="3"/>
          <dgm:bulletEnabled val="1"/>
        </dgm:presLayoutVars>
      </dgm:prSet>
      <dgm:spPr/>
      <dgm:t>
        <a:bodyPr/>
        <a:lstStyle/>
        <a:p>
          <a:endParaRPr lang="en-US"/>
        </a:p>
      </dgm:t>
    </dgm:pt>
    <dgm:pt modelId="{9FA250A2-F05A-42E1-AD48-6373BB9A0CF2}" type="pres">
      <dgm:prSet presAssocID="{1D34D954-037E-4642-8893-3E6ECDE3A234}" presName="Child1Accent1" presStyleLbl="alignNode1" presStyleIdx="11" presStyleCnt="27"/>
      <dgm:spPr/>
    </dgm:pt>
    <dgm:pt modelId="{CEBC0A34-8D73-47B5-B1CC-06BE0F7BF4E5}" type="pres">
      <dgm:prSet presAssocID="{1D34D954-037E-4642-8893-3E6ECDE3A234}" presName="Child1Accent2" presStyleLbl="alignNode1" presStyleIdx="12" presStyleCnt="27"/>
      <dgm:spPr/>
    </dgm:pt>
    <dgm:pt modelId="{0AEF1AB9-1F2E-48E9-B32F-6443D26EC4DA}" type="pres">
      <dgm:prSet presAssocID="{1D34D954-037E-4642-8893-3E6ECDE3A234}" presName="Child1Accent3" presStyleLbl="alignNode1" presStyleIdx="13" presStyleCnt="27"/>
      <dgm:spPr/>
    </dgm:pt>
    <dgm:pt modelId="{622C8CC2-0AF6-46E5-8C03-37467949ABF0}" type="pres">
      <dgm:prSet presAssocID="{1D34D954-037E-4642-8893-3E6ECDE3A234}" presName="Child1Accent4" presStyleLbl="alignNode1" presStyleIdx="14" presStyleCnt="27"/>
      <dgm:spPr/>
    </dgm:pt>
    <dgm:pt modelId="{0C51A8DD-DE26-4BC9-9BDF-252134B75F70}" type="pres">
      <dgm:prSet presAssocID="{1D34D954-037E-4642-8893-3E6ECDE3A234}" presName="Child1Accent5" presStyleLbl="alignNode1" presStyleIdx="15" presStyleCnt="27"/>
      <dgm:spPr/>
    </dgm:pt>
    <dgm:pt modelId="{F8EB06BB-7588-46D0-93DB-D21B7BBA9ECB}" type="pres">
      <dgm:prSet presAssocID="{1D34D954-037E-4642-8893-3E6ECDE3A234}" presName="Child1Accent6" presStyleLbl="alignNode1" presStyleIdx="16" presStyleCnt="27"/>
      <dgm:spPr/>
    </dgm:pt>
    <dgm:pt modelId="{1A62EC23-9619-4FC3-AB4C-C1D7AF78C3CC}" type="pres">
      <dgm:prSet presAssocID="{1D34D954-037E-4642-8893-3E6ECDE3A234}" presName="Child1Accent7" presStyleLbl="alignNode1" presStyleIdx="17" presStyleCnt="27"/>
      <dgm:spPr/>
    </dgm:pt>
    <dgm:pt modelId="{3C027A29-6AC5-414B-AA80-AA6F0688DE44}" type="pres">
      <dgm:prSet presAssocID="{1D34D954-037E-4642-8893-3E6ECDE3A234}" presName="Child1Accent8" presStyleLbl="alignNode1" presStyleIdx="18" presStyleCnt="27"/>
      <dgm:spPr/>
    </dgm:pt>
    <dgm:pt modelId="{AA37866F-87DA-4853-BB67-A213C1002C8A}" type="pres">
      <dgm:prSet presAssocID="{1D34D954-037E-4642-8893-3E6ECDE3A234}" presName="Child1Accent9" presStyleLbl="alignNode1" presStyleIdx="19" presStyleCnt="27"/>
      <dgm:spPr/>
    </dgm:pt>
    <dgm:pt modelId="{E8276D34-DBB9-46C4-BD8E-5183FC064964}" type="pres">
      <dgm:prSet presAssocID="{1D34D954-037E-4642-8893-3E6ECDE3A234}" presName="Child1" presStyleLbl="revTx" presStyleIdx="0" presStyleCnt="2" custLinFactNeighborX="306" custLinFactNeighborY="-9757">
        <dgm:presLayoutVars>
          <dgm:chMax/>
          <dgm:chPref val="0"/>
          <dgm:bulletEnabled val="1"/>
        </dgm:presLayoutVars>
      </dgm:prSet>
      <dgm:spPr/>
      <dgm:t>
        <a:bodyPr/>
        <a:lstStyle/>
        <a:p>
          <a:endParaRPr lang="en-US"/>
        </a:p>
      </dgm:t>
    </dgm:pt>
    <dgm:pt modelId="{D25AC1DE-41CE-4353-8688-1CC152D350D4}" type="pres">
      <dgm:prSet presAssocID="{C095DF1C-4AB6-4C91-8355-74558A17B1F4}" presName="Child2Accent1" presStyleLbl="alignNode1" presStyleIdx="20" presStyleCnt="27"/>
      <dgm:spPr/>
    </dgm:pt>
    <dgm:pt modelId="{F0891B83-B7C9-4FE7-A5F0-542915EA9BCA}" type="pres">
      <dgm:prSet presAssocID="{C095DF1C-4AB6-4C91-8355-74558A17B1F4}" presName="Child2Accent2" presStyleLbl="alignNode1" presStyleIdx="21" presStyleCnt="27"/>
      <dgm:spPr/>
    </dgm:pt>
    <dgm:pt modelId="{E9F300A2-A307-4A4D-83AE-7113568B0B37}" type="pres">
      <dgm:prSet presAssocID="{C095DF1C-4AB6-4C91-8355-74558A17B1F4}" presName="Child2Accent3" presStyleLbl="alignNode1" presStyleIdx="22" presStyleCnt="27"/>
      <dgm:spPr/>
    </dgm:pt>
    <dgm:pt modelId="{FDB7BCDC-1C71-401C-BB3C-4DB15EE284DF}" type="pres">
      <dgm:prSet presAssocID="{C095DF1C-4AB6-4C91-8355-74558A17B1F4}" presName="Child2Accent4" presStyleLbl="alignNode1" presStyleIdx="23" presStyleCnt="27"/>
      <dgm:spPr/>
    </dgm:pt>
    <dgm:pt modelId="{26E35C4F-B956-4F88-8741-3811371369F1}" type="pres">
      <dgm:prSet presAssocID="{C095DF1C-4AB6-4C91-8355-74558A17B1F4}" presName="Child2Accent5" presStyleLbl="alignNode1" presStyleIdx="24" presStyleCnt="27"/>
      <dgm:spPr/>
    </dgm:pt>
    <dgm:pt modelId="{C1D2F17E-7F7E-49A8-9410-E482BCBD7AA7}" type="pres">
      <dgm:prSet presAssocID="{C095DF1C-4AB6-4C91-8355-74558A17B1F4}" presName="Child2Accent6" presStyleLbl="alignNode1" presStyleIdx="25" presStyleCnt="27"/>
      <dgm:spPr/>
    </dgm:pt>
    <dgm:pt modelId="{DACD0E78-E66E-4D4B-B590-F8B7A7F418DF}" type="pres">
      <dgm:prSet presAssocID="{C095DF1C-4AB6-4C91-8355-74558A17B1F4}" presName="Child2Accent7" presStyleLbl="alignNode1" presStyleIdx="26" presStyleCnt="27"/>
      <dgm:spPr/>
    </dgm:pt>
    <dgm:pt modelId="{7213C4D5-E222-4A13-A045-7EB497C47275}" type="pres">
      <dgm:prSet presAssocID="{C095DF1C-4AB6-4C91-8355-74558A17B1F4}" presName="Child2" presStyleLbl="revTx" presStyleIdx="1" presStyleCnt="2">
        <dgm:presLayoutVars>
          <dgm:chMax/>
          <dgm:chPref val="0"/>
          <dgm:bulletEnabled val="1"/>
        </dgm:presLayoutVars>
      </dgm:prSet>
      <dgm:spPr/>
      <dgm:t>
        <a:bodyPr/>
        <a:lstStyle/>
        <a:p>
          <a:endParaRPr lang="en-US"/>
        </a:p>
      </dgm:t>
    </dgm:pt>
  </dgm:ptLst>
  <dgm:cxnLst>
    <dgm:cxn modelId="{D97ECDB7-9358-42E6-8008-705BC38C2B25}" type="presOf" srcId="{1D34D954-037E-4642-8893-3E6ECDE3A234}" destId="{E8276D34-DBB9-46C4-BD8E-5183FC064964}" srcOrd="0" destOrd="0" presId="urn:microsoft.com/office/officeart/2011/layout/ConvergingText"/>
    <dgm:cxn modelId="{8C56A099-AE22-4F87-A16F-C36E923D300C}" type="presOf" srcId="{900D3B64-CE6B-417C-AE78-1B00417829D1}" destId="{F0F12EFC-0D89-41A2-BAC9-EC88C257E693}" srcOrd="0" destOrd="0" presId="urn:microsoft.com/office/officeart/2011/layout/ConvergingText"/>
    <dgm:cxn modelId="{CE81D6E7-0428-4DAB-B2D3-8D8FFCB89B6C}" type="presOf" srcId="{E2626F5D-2BE8-4DE4-ADB6-E67134104210}" destId="{1E7904BC-66A1-4336-AC30-45679D0B82C0}" srcOrd="0" destOrd="0" presId="urn:microsoft.com/office/officeart/2011/layout/ConvergingText"/>
    <dgm:cxn modelId="{5F29F012-6837-4648-9100-A120C051A00D}" srcId="{900D3B64-CE6B-417C-AE78-1B00417829D1}" destId="{E2626F5D-2BE8-4DE4-ADB6-E67134104210}" srcOrd="0" destOrd="0" parTransId="{F3DCCDFA-5103-4D4E-8B5C-0CDF4CB2E66A}" sibTransId="{AD54F2E3-B5AA-47FA-8534-EDA77A694665}"/>
    <dgm:cxn modelId="{C3562977-926D-4C48-992A-2E78E4A074D9}" srcId="{E2626F5D-2BE8-4DE4-ADB6-E67134104210}" destId="{1D34D954-037E-4642-8893-3E6ECDE3A234}" srcOrd="0" destOrd="0" parTransId="{AA905633-8028-4800-A156-D695C487BE44}" sibTransId="{EE88B352-DAF3-4745-BA89-07C607E2DD0C}"/>
    <dgm:cxn modelId="{239E32CE-BF48-482F-9D35-A3785AEE9DA0}" type="presOf" srcId="{C095DF1C-4AB6-4C91-8355-74558A17B1F4}" destId="{7213C4D5-E222-4A13-A045-7EB497C47275}" srcOrd="0" destOrd="0" presId="urn:microsoft.com/office/officeart/2011/layout/ConvergingText"/>
    <dgm:cxn modelId="{D504FBD2-108A-4F56-B8A0-AFC5E61FE02F}" srcId="{E2626F5D-2BE8-4DE4-ADB6-E67134104210}" destId="{C095DF1C-4AB6-4C91-8355-74558A17B1F4}" srcOrd="1" destOrd="0" parTransId="{E5860AF2-E2F1-4A47-89A6-7882075F6AD9}" sibTransId="{4BE440CA-078A-49EA-A4A7-8F4141B4F29D}"/>
    <dgm:cxn modelId="{70603A4A-57E3-4BA8-848D-F84B8A452579}" type="presParOf" srcId="{F0F12EFC-0D89-41A2-BAC9-EC88C257E693}" destId="{55E3806B-7FEA-47C7-8E68-4D9AB197B0BB}" srcOrd="0" destOrd="0" presId="urn:microsoft.com/office/officeart/2011/layout/ConvergingText"/>
    <dgm:cxn modelId="{23BE78A0-3183-41C7-B07C-6359393D6B89}" type="presParOf" srcId="{55E3806B-7FEA-47C7-8E68-4D9AB197B0BB}" destId="{F7DA372C-B0A2-490B-B2F2-3F0117F4A103}" srcOrd="0" destOrd="0" presId="urn:microsoft.com/office/officeart/2011/layout/ConvergingText"/>
    <dgm:cxn modelId="{CCD1961F-D1DD-4CCF-AE51-5F57ECDD974C}" type="presParOf" srcId="{55E3806B-7FEA-47C7-8E68-4D9AB197B0BB}" destId="{DA37D3BA-A311-4C8F-BD83-77FA86F35F78}" srcOrd="1" destOrd="0" presId="urn:microsoft.com/office/officeart/2011/layout/ConvergingText"/>
    <dgm:cxn modelId="{1FC63ED5-6E97-4B6F-95E4-A96BCE774FAC}" type="presParOf" srcId="{55E3806B-7FEA-47C7-8E68-4D9AB197B0BB}" destId="{EB9ABBBB-E614-453B-9D66-2EBF17B4BA8A}" srcOrd="2" destOrd="0" presId="urn:microsoft.com/office/officeart/2011/layout/ConvergingText"/>
    <dgm:cxn modelId="{AC1AB56F-CFF7-4B00-BF59-E873B2532FDE}" type="presParOf" srcId="{55E3806B-7FEA-47C7-8E68-4D9AB197B0BB}" destId="{FFDFE8ED-4018-429A-8453-CD9A984884BF}" srcOrd="3" destOrd="0" presId="urn:microsoft.com/office/officeart/2011/layout/ConvergingText"/>
    <dgm:cxn modelId="{87E40120-293D-4F04-823C-0DE9C26779A6}" type="presParOf" srcId="{55E3806B-7FEA-47C7-8E68-4D9AB197B0BB}" destId="{F0DF099E-0CBC-4A3C-8172-54A2B57B4954}" srcOrd="4" destOrd="0" presId="urn:microsoft.com/office/officeart/2011/layout/ConvergingText"/>
    <dgm:cxn modelId="{82778F29-16F9-4064-8FDE-D0DDBC6C8BCC}" type="presParOf" srcId="{55E3806B-7FEA-47C7-8E68-4D9AB197B0BB}" destId="{6EF7F038-043B-4720-92CD-B62464D929C5}" srcOrd="5" destOrd="0" presId="urn:microsoft.com/office/officeart/2011/layout/ConvergingText"/>
    <dgm:cxn modelId="{65F79913-4BCF-4F16-9E4A-664E938B1442}" type="presParOf" srcId="{55E3806B-7FEA-47C7-8E68-4D9AB197B0BB}" destId="{62F77949-D54C-4EAB-89F6-904217F008C1}" srcOrd="6" destOrd="0" presId="urn:microsoft.com/office/officeart/2011/layout/ConvergingText"/>
    <dgm:cxn modelId="{EF8F7768-F5AC-4CC4-93E0-4FD1821AF05F}" type="presParOf" srcId="{55E3806B-7FEA-47C7-8E68-4D9AB197B0BB}" destId="{A5F7EF59-589F-41C8-9BBC-E874AFF4951F}" srcOrd="7" destOrd="0" presId="urn:microsoft.com/office/officeart/2011/layout/ConvergingText"/>
    <dgm:cxn modelId="{49427B32-655E-4109-BD5E-D8771784B030}" type="presParOf" srcId="{55E3806B-7FEA-47C7-8E68-4D9AB197B0BB}" destId="{2EDC83AD-9EBF-4E11-8332-B7539C7643A4}" srcOrd="8" destOrd="0" presId="urn:microsoft.com/office/officeart/2011/layout/ConvergingText"/>
    <dgm:cxn modelId="{E164E289-9136-466B-B14E-249ACF49C1B2}" type="presParOf" srcId="{55E3806B-7FEA-47C7-8E68-4D9AB197B0BB}" destId="{F3859E70-C3DC-4FD6-B4BF-1520B29A7028}" srcOrd="9" destOrd="0" presId="urn:microsoft.com/office/officeart/2011/layout/ConvergingText"/>
    <dgm:cxn modelId="{C1473CBE-1B8C-4DBE-A724-9E7984FB0263}" type="presParOf" srcId="{55E3806B-7FEA-47C7-8E68-4D9AB197B0BB}" destId="{1E7904BC-66A1-4336-AC30-45679D0B82C0}" srcOrd="10" destOrd="0" presId="urn:microsoft.com/office/officeart/2011/layout/ConvergingText"/>
    <dgm:cxn modelId="{76C846E4-FA00-4B50-88A5-704EFC106EC1}" type="presParOf" srcId="{55E3806B-7FEA-47C7-8E68-4D9AB197B0BB}" destId="{9FA250A2-F05A-42E1-AD48-6373BB9A0CF2}" srcOrd="11" destOrd="0" presId="urn:microsoft.com/office/officeart/2011/layout/ConvergingText"/>
    <dgm:cxn modelId="{5ED9E351-EF1B-4F5A-88FE-C465FE24D0D3}" type="presParOf" srcId="{55E3806B-7FEA-47C7-8E68-4D9AB197B0BB}" destId="{CEBC0A34-8D73-47B5-B1CC-06BE0F7BF4E5}" srcOrd="12" destOrd="0" presId="urn:microsoft.com/office/officeart/2011/layout/ConvergingText"/>
    <dgm:cxn modelId="{B54D6E54-BB4C-4D7C-93E9-E64B5022A4B5}" type="presParOf" srcId="{55E3806B-7FEA-47C7-8E68-4D9AB197B0BB}" destId="{0AEF1AB9-1F2E-48E9-B32F-6443D26EC4DA}" srcOrd="13" destOrd="0" presId="urn:microsoft.com/office/officeart/2011/layout/ConvergingText"/>
    <dgm:cxn modelId="{D28805D2-BE4E-4CB1-AE56-A47967FE7D0C}" type="presParOf" srcId="{55E3806B-7FEA-47C7-8E68-4D9AB197B0BB}" destId="{622C8CC2-0AF6-46E5-8C03-37467949ABF0}" srcOrd="14" destOrd="0" presId="urn:microsoft.com/office/officeart/2011/layout/ConvergingText"/>
    <dgm:cxn modelId="{3ADE5707-03A9-4602-955E-E4D62E025AD7}" type="presParOf" srcId="{55E3806B-7FEA-47C7-8E68-4D9AB197B0BB}" destId="{0C51A8DD-DE26-4BC9-9BDF-252134B75F70}" srcOrd="15" destOrd="0" presId="urn:microsoft.com/office/officeart/2011/layout/ConvergingText"/>
    <dgm:cxn modelId="{A7AB3A7D-0010-4C45-99EC-46AEFE46CBF7}" type="presParOf" srcId="{55E3806B-7FEA-47C7-8E68-4D9AB197B0BB}" destId="{F8EB06BB-7588-46D0-93DB-D21B7BBA9ECB}" srcOrd="16" destOrd="0" presId="urn:microsoft.com/office/officeart/2011/layout/ConvergingText"/>
    <dgm:cxn modelId="{79097E4D-8AA3-4B4E-8E84-3376E1097C96}" type="presParOf" srcId="{55E3806B-7FEA-47C7-8E68-4D9AB197B0BB}" destId="{1A62EC23-9619-4FC3-AB4C-C1D7AF78C3CC}" srcOrd="17" destOrd="0" presId="urn:microsoft.com/office/officeart/2011/layout/ConvergingText"/>
    <dgm:cxn modelId="{4537BDCA-FF82-4BD9-8845-D836650E90B5}" type="presParOf" srcId="{55E3806B-7FEA-47C7-8E68-4D9AB197B0BB}" destId="{3C027A29-6AC5-414B-AA80-AA6F0688DE44}" srcOrd="18" destOrd="0" presId="urn:microsoft.com/office/officeart/2011/layout/ConvergingText"/>
    <dgm:cxn modelId="{A7B310D3-1670-4C4C-A0CB-7E79354F1268}" type="presParOf" srcId="{55E3806B-7FEA-47C7-8E68-4D9AB197B0BB}" destId="{AA37866F-87DA-4853-BB67-A213C1002C8A}" srcOrd="19" destOrd="0" presId="urn:microsoft.com/office/officeart/2011/layout/ConvergingText"/>
    <dgm:cxn modelId="{DB26A523-855C-4479-9BD9-426B44D2A61D}" type="presParOf" srcId="{55E3806B-7FEA-47C7-8E68-4D9AB197B0BB}" destId="{E8276D34-DBB9-46C4-BD8E-5183FC064964}" srcOrd="20" destOrd="0" presId="urn:microsoft.com/office/officeart/2011/layout/ConvergingText"/>
    <dgm:cxn modelId="{4EC64FEC-D2F4-45E0-B68F-E6AC7D6D03F5}" type="presParOf" srcId="{55E3806B-7FEA-47C7-8E68-4D9AB197B0BB}" destId="{D25AC1DE-41CE-4353-8688-1CC152D350D4}" srcOrd="21" destOrd="0" presId="urn:microsoft.com/office/officeart/2011/layout/ConvergingText"/>
    <dgm:cxn modelId="{984170F9-86DA-41A8-B459-DFB24700E25A}" type="presParOf" srcId="{55E3806B-7FEA-47C7-8E68-4D9AB197B0BB}" destId="{F0891B83-B7C9-4FE7-A5F0-542915EA9BCA}" srcOrd="22" destOrd="0" presId="urn:microsoft.com/office/officeart/2011/layout/ConvergingText"/>
    <dgm:cxn modelId="{95B3078E-53BD-4D64-89E6-64435FDB39C7}" type="presParOf" srcId="{55E3806B-7FEA-47C7-8E68-4D9AB197B0BB}" destId="{E9F300A2-A307-4A4D-83AE-7113568B0B37}" srcOrd="23" destOrd="0" presId="urn:microsoft.com/office/officeart/2011/layout/ConvergingText"/>
    <dgm:cxn modelId="{9F410074-8957-4444-B426-FAD0943D1013}" type="presParOf" srcId="{55E3806B-7FEA-47C7-8E68-4D9AB197B0BB}" destId="{FDB7BCDC-1C71-401C-BB3C-4DB15EE284DF}" srcOrd="24" destOrd="0" presId="urn:microsoft.com/office/officeart/2011/layout/ConvergingText"/>
    <dgm:cxn modelId="{A1AEE542-A620-4C24-8B78-DBE2703595EE}" type="presParOf" srcId="{55E3806B-7FEA-47C7-8E68-4D9AB197B0BB}" destId="{26E35C4F-B956-4F88-8741-3811371369F1}" srcOrd="25" destOrd="0" presId="urn:microsoft.com/office/officeart/2011/layout/ConvergingText"/>
    <dgm:cxn modelId="{7F3EB89E-0537-4FE9-9F2A-0F5932970E7F}" type="presParOf" srcId="{55E3806B-7FEA-47C7-8E68-4D9AB197B0BB}" destId="{C1D2F17E-7F7E-49A8-9410-E482BCBD7AA7}" srcOrd="26" destOrd="0" presId="urn:microsoft.com/office/officeart/2011/layout/ConvergingText"/>
    <dgm:cxn modelId="{B34172EF-D8DE-4F71-8C31-1B4F9BA0AFDE}" type="presParOf" srcId="{55E3806B-7FEA-47C7-8E68-4D9AB197B0BB}" destId="{DACD0E78-E66E-4D4B-B590-F8B7A7F418DF}" srcOrd="27" destOrd="0" presId="urn:microsoft.com/office/officeart/2011/layout/ConvergingText"/>
    <dgm:cxn modelId="{760754D9-72C6-45D4-ABC5-E1C6B3719F24}" type="presParOf" srcId="{55E3806B-7FEA-47C7-8E68-4D9AB197B0BB}" destId="{7213C4D5-E222-4A13-A045-7EB497C47275}" srcOrd="28" destOrd="0" presId="urn:microsoft.com/office/officeart/2011/layout/ConvergingTex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0A332F-9E9B-46DF-9B85-222CB056C452}" type="doc">
      <dgm:prSet loTypeId="urn:microsoft.com/office/officeart/2005/8/layout/equation2" loCatId="relationship" qsTypeId="urn:microsoft.com/office/officeart/2005/8/quickstyle/simple1" qsCatId="simple" csTypeId="urn:microsoft.com/office/officeart/2005/8/colors/accent2_2" csCatId="accent2" phldr="1"/>
      <dgm:spPr/>
    </dgm:pt>
    <dgm:pt modelId="{FBD014C5-DB78-421D-8129-55CFB341DED3}">
      <dgm:prSet phldrT="[Text]" custT="1"/>
      <dgm:spPr/>
      <dgm:t>
        <a:bodyPr/>
        <a:lstStyle/>
        <a:p>
          <a:r>
            <a:rPr lang="en-US" sz="1600" b="1" dirty="0">
              <a:latin typeface="Franklin Gothic Book" panose="020B0503020102020204" pitchFamily="34" charset="0"/>
            </a:rPr>
            <a:t>MSI/ASIP Program</a:t>
          </a:r>
        </a:p>
      </dgm:t>
    </dgm:pt>
    <dgm:pt modelId="{69361B94-61F5-4F3D-8D8B-6DD89C481B86}" type="parTrans" cxnId="{5E3B47AC-B76B-4FE1-AB54-AF328C404D56}">
      <dgm:prSet/>
      <dgm:spPr/>
      <dgm:t>
        <a:bodyPr/>
        <a:lstStyle/>
        <a:p>
          <a:endParaRPr lang="en-US"/>
        </a:p>
      </dgm:t>
    </dgm:pt>
    <dgm:pt modelId="{6F3D072A-48A5-4054-8535-37C366710032}" type="sibTrans" cxnId="{5E3B47AC-B76B-4FE1-AB54-AF328C404D56}">
      <dgm:prSet/>
      <dgm:spPr/>
      <dgm:t>
        <a:bodyPr/>
        <a:lstStyle/>
        <a:p>
          <a:endParaRPr lang="en-US"/>
        </a:p>
      </dgm:t>
    </dgm:pt>
    <dgm:pt modelId="{E119F50F-2AF9-464D-BB76-9574A9690152}">
      <dgm:prSet phldrT="[Text]" custT="1"/>
      <dgm:spPr>
        <a:effectLst>
          <a:glow rad="508000">
            <a:schemeClr val="bg1">
              <a:lumMod val="10000"/>
              <a:lumOff val="90000"/>
              <a:alpha val="40000"/>
            </a:schemeClr>
          </a:glo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b="1" dirty="0">
              <a:latin typeface="Franklin Gothic Book" panose="020B0503020102020204" pitchFamily="34" charset="0"/>
            </a:rPr>
            <a:t>Workforce Development(WFD)</a:t>
          </a:r>
        </a:p>
        <a:p>
          <a:pPr lvl="0" defTabSz="533400">
            <a:lnSpc>
              <a:spcPct val="90000"/>
            </a:lnSpc>
            <a:spcBef>
              <a:spcPct val="0"/>
            </a:spcBef>
            <a:spcAft>
              <a:spcPct val="35000"/>
            </a:spcAft>
          </a:pPr>
          <a:r>
            <a:rPr lang="en-US" sz="1200" b="1" dirty="0">
              <a:latin typeface="Franklin Gothic Book" panose="020B0503020102020204" pitchFamily="34" charset="0"/>
            </a:rPr>
            <a:t> Fellowship Program</a:t>
          </a:r>
        </a:p>
      </dgm:t>
    </dgm:pt>
    <dgm:pt modelId="{E6F9E26C-77C4-4348-A440-B714D5073717}" type="parTrans" cxnId="{07BBB620-18EC-4F14-BCF3-8DB4EF499038}">
      <dgm:prSet/>
      <dgm:spPr/>
      <dgm:t>
        <a:bodyPr/>
        <a:lstStyle/>
        <a:p>
          <a:endParaRPr lang="en-US"/>
        </a:p>
      </dgm:t>
    </dgm:pt>
    <dgm:pt modelId="{5F849E0F-8369-413C-94F3-3179B8B2C92B}" type="sibTrans" cxnId="{07BBB620-18EC-4F14-BCF3-8DB4EF499038}">
      <dgm:prSet/>
      <dgm:spPr/>
      <dgm:t>
        <a:bodyPr/>
        <a:lstStyle/>
        <a:p>
          <a:endParaRPr lang="en-US"/>
        </a:p>
      </dgm:t>
    </dgm:pt>
    <dgm:pt modelId="{B516A8BF-29BE-450C-944C-6D32A7E4B07E}">
      <dgm:prSet phldrT="[Text]"/>
      <dgm:spPr/>
      <dgm:t>
        <a:bodyPr/>
        <a:lstStyle/>
        <a:p>
          <a:r>
            <a:rPr lang="en-US" b="1" dirty="0">
              <a:latin typeface="Franklin Gothic Book" panose="020B0503020102020204" pitchFamily="34" charset="0"/>
            </a:rPr>
            <a:t>ADAC Education Program</a:t>
          </a:r>
        </a:p>
      </dgm:t>
    </dgm:pt>
    <dgm:pt modelId="{0AD309DA-741F-4451-BBB0-F534B63EB1E2}" type="parTrans" cxnId="{A4B0F72A-E9F2-41C5-BD0C-C30FA44A3C96}">
      <dgm:prSet/>
      <dgm:spPr/>
      <dgm:t>
        <a:bodyPr/>
        <a:lstStyle/>
        <a:p>
          <a:endParaRPr lang="en-US"/>
        </a:p>
      </dgm:t>
    </dgm:pt>
    <dgm:pt modelId="{C3AF6637-01C1-49A1-A7AB-859C5CA14513}" type="sibTrans" cxnId="{A4B0F72A-E9F2-41C5-BD0C-C30FA44A3C96}">
      <dgm:prSet/>
      <dgm:spPr/>
      <dgm:t>
        <a:bodyPr/>
        <a:lstStyle/>
        <a:p>
          <a:endParaRPr lang="en-US"/>
        </a:p>
      </dgm:t>
    </dgm:pt>
    <dgm:pt modelId="{4723D2D2-E8A3-495D-AF7B-C67C51811102}" type="pres">
      <dgm:prSet presAssocID="{8A0A332F-9E9B-46DF-9B85-222CB056C452}" presName="Name0" presStyleCnt="0">
        <dgm:presLayoutVars>
          <dgm:dir/>
          <dgm:resizeHandles val="exact"/>
        </dgm:presLayoutVars>
      </dgm:prSet>
      <dgm:spPr/>
    </dgm:pt>
    <dgm:pt modelId="{5ED09F46-6600-4DA7-8E7A-7329DFD2AC6B}" type="pres">
      <dgm:prSet presAssocID="{8A0A332F-9E9B-46DF-9B85-222CB056C452}" presName="vNodes" presStyleCnt="0"/>
      <dgm:spPr/>
    </dgm:pt>
    <dgm:pt modelId="{66C98A8D-0822-41E1-8C99-7EF46CAFDD37}" type="pres">
      <dgm:prSet presAssocID="{FBD014C5-DB78-421D-8129-55CFB341DED3}" presName="node" presStyleLbl="node1" presStyleIdx="0" presStyleCnt="3" custScaleX="119529" custScaleY="123389">
        <dgm:presLayoutVars>
          <dgm:bulletEnabled val="1"/>
        </dgm:presLayoutVars>
      </dgm:prSet>
      <dgm:spPr/>
      <dgm:t>
        <a:bodyPr/>
        <a:lstStyle/>
        <a:p>
          <a:endParaRPr lang="en-US"/>
        </a:p>
      </dgm:t>
    </dgm:pt>
    <dgm:pt modelId="{7C00DBE1-D463-42B4-BC02-DDFB9BC9FC72}" type="pres">
      <dgm:prSet presAssocID="{6F3D072A-48A5-4054-8535-37C366710032}" presName="spacerT" presStyleCnt="0"/>
      <dgm:spPr/>
    </dgm:pt>
    <dgm:pt modelId="{834DE350-9FB9-4CE3-87E5-ABDB16995527}" type="pres">
      <dgm:prSet presAssocID="{6F3D072A-48A5-4054-8535-37C366710032}" presName="sibTrans" presStyleLbl="sibTrans2D1" presStyleIdx="0" presStyleCnt="2"/>
      <dgm:spPr/>
      <dgm:t>
        <a:bodyPr/>
        <a:lstStyle/>
        <a:p>
          <a:endParaRPr lang="en-US"/>
        </a:p>
      </dgm:t>
    </dgm:pt>
    <dgm:pt modelId="{E0E644D4-1EAE-4E86-BCC0-A47ED7B2A041}" type="pres">
      <dgm:prSet presAssocID="{6F3D072A-48A5-4054-8535-37C366710032}" presName="spacerB" presStyleCnt="0"/>
      <dgm:spPr/>
    </dgm:pt>
    <dgm:pt modelId="{03F6E36C-D6EC-475A-940D-36650AE7B87A}" type="pres">
      <dgm:prSet presAssocID="{E119F50F-2AF9-464D-BB76-9574A9690152}" presName="node" presStyleLbl="node1" presStyleIdx="1" presStyleCnt="3" custScaleX="123277" custScaleY="122934">
        <dgm:presLayoutVars>
          <dgm:bulletEnabled val="1"/>
        </dgm:presLayoutVars>
      </dgm:prSet>
      <dgm:spPr/>
      <dgm:t>
        <a:bodyPr/>
        <a:lstStyle/>
        <a:p>
          <a:endParaRPr lang="en-US"/>
        </a:p>
      </dgm:t>
    </dgm:pt>
    <dgm:pt modelId="{29B50C6F-3E57-4969-A76E-9E460CCE7CF8}" type="pres">
      <dgm:prSet presAssocID="{8A0A332F-9E9B-46DF-9B85-222CB056C452}" presName="sibTransLast" presStyleLbl="sibTrans2D1" presStyleIdx="1" presStyleCnt="2"/>
      <dgm:spPr/>
      <dgm:t>
        <a:bodyPr/>
        <a:lstStyle/>
        <a:p>
          <a:endParaRPr lang="en-US"/>
        </a:p>
      </dgm:t>
    </dgm:pt>
    <dgm:pt modelId="{5FC998E1-C185-4450-A1C3-7F37682FCA0E}" type="pres">
      <dgm:prSet presAssocID="{8A0A332F-9E9B-46DF-9B85-222CB056C452}" presName="connectorText" presStyleLbl="sibTrans2D1" presStyleIdx="1" presStyleCnt="2"/>
      <dgm:spPr/>
      <dgm:t>
        <a:bodyPr/>
        <a:lstStyle/>
        <a:p>
          <a:endParaRPr lang="en-US"/>
        </a:p>
      </dgm:t>
    </dgm:pt>
    <dgm:pt modelId="{32DB20CE-4B37-4106-A9CC-10E65CE422DC}" type="pres">
      <dgm:prSet presAssocID="{8A0A332F-9E9B-46DF-9B85-222CB056C452}" presName="lastNode" presStyleLbl="node1" presStyleIdx="2" presStyleCnt="3" custScaleX="72331" custScaleY="75792">
        <dgm:presLayoutVars>
          <dgm:bulletEnabled val="1"/>
        </dgm:presLayoutVars>
      </dgm:prSet>
      <dgm:spPr/>
      <dgm:t>
        <a:bodyPr/>
        <a:lstStyle/>
        <a:p>
          <a:endParaRPr lang="en-US"/>
        </a:p>
      </dgm:t>
    </dgm:pt>
  </dgm:ptLst>
  <dgm:cxnLst>
    <dgm:cxn modelId="{03B15FF0-5CBB-4437-A0D0-A2A827FDD39E}" type="presOf" srcId="{6F3D072A-48A5-4054-8535-37C366710032}" destId="{834DE350-9FB9-4CE3-87E5-ABDB16995527}" srcOrd="0" destOrd="0" presId="urn:microsoft.com/office/officeart/2005/8/layout/equation2"/>
    <dgm:cxn modelId="{E9CA3CC0-F2DA-4440-B737-37E98784DE45}" type="presOf" srcId="{FBD014C5-DB78-421D-8129-55CFB341DED3}" destId="{66C98A8D-0822-41E1-8C99-7EF46CAFDD37}" srcOrd="0" destOrd="0" presId="urn:microsoft.com/office/officeart/2005/8/layout/equation2"/>
    <dgm:cxn modelId="{525BB66D-FD9F-49B9-BBA7-3B9CB0A2262D}" type="presOf" srcId="{5F849E0F-8369-413C-94F3-3179B8B2C92B}" destId="{29B50C6F-3E57-4969-A76E-9E460CCE7CF8}" srcOrd="0" destOrd="0" presId="urn:microsoft.com/office/officeart/2005/8/layout/equation2"/>
    <dgm:cxn modelId="{A4B0F72A-E9F2-41C5-BD0C-C30FA44A3C96}" srcId="{8A0A332F-9E9B-46DF-9B85-222CB056C452}" destId="{B516A8BF-29BE-450C-944C-6D32A7E4B07E}" srcOrd="2" destOrd="0" parTransId="{0AD309DA-741F-4451-BBB0-F534B63EB1E2}" sibTransId="{C3AF6637-01C1-49A1-A7AB-859C5CA14513}"/>
    <dgm:cxn modelId="{07BBB620-18EC-4F14-BCF3-8DB4EF499038}" srcId="{8A0A332F-9E9B-46DF-9B85-222CB056C452}" destId="{E119F50F-2AF9-464D-BB76-9574A9690152}" srcOrd="1" destOrd="0" parTransId="{E6F9E26C-77C4-4348-A440-B714D5073717}" sibTransId="{5F849E0F-8369-413C-94F3-3179B8B2C92B}"/>
    <dgm:cxn modelId="{B719CDCD-A1D8-4FCD-B40F-56B5C8901297}" type="presOf" srcId="{5F849E0F-8369-413C-94F3-3179B8B2C92B}" destId="{5FC998E1-C185-4450-A1C3-7F37682FCA0E}" srcOrd="1" destOrd="0" presId="urn:microsoft.com/office/officeart/2005/8/layout/equation2"/>
    <dgm:cxn modelId="{67EECDB6-4385-4DED-A7D5-9C9CD9568578}" type="presOf" srcId="{8A0A332F-9E9B-46DF-9B85-222CB056C452}" destId="{4723D2D2-E8A3-495D-AF7B-C67C51811102}" srcOrd="0" destOrd="0" presId="urn:microsoft.com/office/officeart/2005/8/layout/equation2"/>
    <dgm:cxn modelId="{5E3B47AC-B76B-4FE1-AB54-AF328C404D56}" srcId="{8A0A332F-9E9B-46DF-9B85-222CB056C452}" destId="{FBD014C5-DB78-421D-8129-55CFB341DED3}" srcOrd="0" destOrd="0" parTransId="{69361B94-61F5-4F3D-8D8B-6DD89C481B86}" sibTransId="{6F3D072A-48A5-4054-8535-37C366710032}"/>
    <dgm:cxn modelId="{D250879B-5DBF-42B5-BD5D-1608F2E871E8}" type="presOf" srcId="{B516A8BF-29BE-450C-944C-6D32A7E4B07E}" destId="{32DB20CE-4B37-4106-A9CC-10E65CE422DC}" srcOrd="0" destOrd="0" presId="urn:microsoft.com/office/officeart/2005/8/layout/equation2"/>
    <dgm:cxn modelId="{103BD232-A8EA-4B86-9066-13E7671804AE}" type="presOf" srcId="{E119F50F-2AF9-464D-BB76-9574A9690152}" destId="{03F6E36C-D6EC-475A-940D-36650AE7B87A}" srcOrd="0" destOrd="0" presId="urn:microsoft.com/office/officeart/2005/8/layout/equation2"/>
    <dgm:cxn modelId="{9F38C29F-D09B-4DB2-B93E-DCED56E9E50C}" type="presParOf" srcId="{4723D2D2-E8A3-495D-AF7B-C67C51811102}" destId="{5ED09F46-6600-4DA7-8E7A-7329DFD2AC6B}" srcOrd="0" destOrd="0" presId="urn:microsoft.com/office/officeart/2005/8/layout/equation2"/>
    <dgm:cxn modelId="{5C4023DB-DB66-4F63-B8E7-B1201C53782A}" type="presParOf" srcId="{5ED09F46-6600-4DA7-8E7A-7329DFD2AC6B}" destId="{66C98A8D-0822-41E1-8C99-7EF46CAFDD37}" srcOrd="0" destOrd="0" presId="urn:microsoft.com/office/officeart/2005/8/layout/equation2"/>
    <dgm:cxn modelId="{B39FC404-0D4F-4BE1-9630-F77F581FFB86}" type="presParOf" srcId="{5ED09F46-6600-4DA7-8E7A-7329DFD2AC6B}" destId="{7C00DBE1-D463-42B4-BC02-DDFB9BC9FC72}" srcOrd="1" destOrd="0" presId="urn:microsoft.com/office/officeart/2005/8/layout/equation2"/>
    <dgm:cxn modelId="{41793CCF-3FDC-45EB-B2C7-2B1BD201FAA2}" type="presParOf" srcId="{5ED09F46-6600-4DA7-8E7A-7329DFD2AC6B}" destId="{834DE350-9FB9-4CE3-87E5-ABDB16995527}" srcOrd="2" destOrd="0" presId="urn:microsoft.com/office/officeart/2005/8/layout/equation2"/>
    <dgm:cxn modelId="{008442D4-855B-4251-8EE6-3333BBC3B456}" type="presParOf" srcId="{5ED09F46-6600-4DA7-8E7A-7329DFD2AC6B}" destId="{E0E644D4-1EAE-4E86-BCC0-A47ED7B2A041}" srcOrd="3" destOrd="0" presId="urn:microsoft.com/office/officeart/2005/8/layout/equation2"/>
    <dgm:cxn modelId="{BD8426C6-246F-49F9-B2D5-17485C31D0B4}" type="presParOf" srcId="{5ED09F46-6600-4DA7-8E7A-7329DFD2AC6B}" destId="{03F6E36C-D6EC-475A-940D-36650AE7B87A}" srcOrd="4" destOrd="0" presId="urn:microsoft.com/office/officeart/2005/8/layout/equation2"/>
    <dgm:cxn modelId="{983B206B-CBE7-4014-A58D-37DA42EEEC8B}" type="presParOf" srcId="{4723D2D2-E8A3-495D-AF7B-C67C51811102}" destId="{29B50C6F-3E57-4969-A76E-9E460CCE7CF8}" srcOrd="1" destOrd="0" presId="urn:microsoft.com/office/officeart/2005/8/layout/equation2"/>
    <dgm:cxn modelId="{AEDC13A0-2243-465C-BA7E-C7A610C02522}" type="presParOf" srcId="{29B50C6F-3E57-4969-A76E-9E460CCE7CF8}" destId="{5FC998E1-C185-4450-A1C3-7F37682FCA0E}" srcOrd="0" destOrd="0" presId="urn:microsoft.com/office/officeart/2005/8/layout/equation2"/>
    <dgm:cxn modelId="{F00303F1-EB9C-449A-8AB0-C6AB5BDD7BDC}" type="presParOf" srcId="{4723D2D2-E8A3-495D-AF7B-C67C51811102}" destId="{32DB20CE-4B37-4106-A9CC-10E65CE422DC}"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0A332F-9E9B-46DF-9B85-222CB056C452}" type="doc">
      <dgm:prSet loTypeId="urn:microsoft.com/office/officeart/2005/8/layout/equation2" loCatId="relationship" qsTypeId="urn:microsoft.com/office/officeart/2005/8/quickstyle/simple1" qsCatId="simple" csTypeId="urn:microsoft.com/office/officeart/2005/8/colors/accent2_2" csCatId="accent2" phldr="1"/>
      <dgm:spPr/>
    </dgm:pt>
    <dgm:pt modelId="{FBD014C5-DB78-421D-8129-55CFB341DED3}">
      <dgm:prSet phldrT="[Text]" custT="1"/>
      <dgm:spPr>
        <a:effectLst>
          <a:glow rad="508000">
            <a:schemeClr val="bg1">
              <a:lumMod val="10000"/>
              <a:lumOff val="90000"/>
              <a:alpha val="50000"/>
            </a:schemeClr>
          </a:glow>
        </a:effectLst>
      </dgm:spPr>
      <dgm:t>
        <a:bodyPr/>
        <a:lstStyle/>
        <a:p>
          <a:r>
            <a:rPr lang="en-US" sz="1600" b="1" dirty="0">
              <a:latin typeface="Franklin Gothic Book" panose="020B0503020102020204" pitchFamily="34" charset="0"/>
            </a:rPr>
            <a:t>MSI/ASIP Program</a:t>
          </a:r>
        </a:p>
      </dgm:t>
    </dgm:pt>
    <dgm:pt modelId="{69361B94-61F5-4F3D-8D8B-6DD89C481B86}" type="parTrans" cxnId="{5E3B47AC-B76B-4FE1-AB54-AF328C404D56}">
      <dgm:prSet/>
      <dgm:spPr/>
      <dgm:t>
        <a:bodyPr/>
        <a:lstStyle/>
        <a:p>
          <a:endParaRPr lang="en-US"/>
        </a:p>
      </dgm:t>
    </dgm:pt>
    <dgm:pt modelId="{6F3D072A-48A5-4054-8535-37C366710032}" type="sibTrans" cxnId="{5E3B47AC-B76B-4FE1-AB54-AF328C404D56}">
      <dgm:prSet/>
      <dgm:spPr/>
      <dgm:t>
        <a:bodyPr/>
        <a:lstStyle/>
        <a:p>
          <a:endParaRPr lang="en-US"/>
        </a:p>
      </dgm:t>
    </dgm:pt>
    <dgm:pt modelId="{E119F50F-2AF9-464D-BB76-9574A9690152}">
      <dgm:prSet phldrT="[Text]" custT="1"/>
      <dgm:spPr>
        <a:effectLst/>
      </dgm:spPr>
      <dgm:t>
        <a:bodyPr/>
        <a:lstStyle/>
        <a:p>
          <a:r>
            <a:rPr lang="en-US" sz="1200" b="1" dirty="0">
              <a:latin typeface="Franklin Gothic Book" panose="020B0503020102020204" pitchFamily="34" charset="0"/>
            </a:rPr>
            <a:t>Workforce Development (WFD)</a:t>
          </a:r>
        </a:p>
      </dgm:t>
    </dgm:pt>
    <dgm:pt modelId="{E6F9E26C-77C4-4348-A440-B714D5073717}" type="parTrans" cxnId="{07BBB620-18EC-4F14-BCF3-8DB4EF499038}">
      <dgm:prSet/>
      <dgm:spPr/>
      <dgm:t>
        <a:bodyPr/>
        <a:lstStyle/>
        <a:p>
          <a:endParaRPr lang="en-US"/>
        </a:p>
      </dgm:t>
    </dgm:pt>
    <dgm:pt modelId="{5F849E0F-8369-413C-94F3-3179B8B2C92B}" type="sibTrans" cxnId="{07BBB620-18EC-4F14-BCF3-8DB4EF499038}">
      <dgm:prSet/>
      <dgm:spPr/>
      <dgm:t>
        <a:bodyPr/>
        <a:lstStyle/>
        <a:p>
          <a:endParaRPr lang="en-US"/>
        </a:p>
      </dgm:t>
    </dgm:pt>
    <dgm:pt modelId="{B516A8BF-29BE-450C-944C-6D32A7E4B07E}">
      <dgm:prSet phldrT="[Text]"/>
      <dgm:spPr/>
      <dgm:t>
        <a:bodyPr/>
        <a:lstStyle/>
        <a:p>
          <a:r>
            <a:rPr lang="en-US" b="1" dirty="0">
              <a:latin typeface="Franklin Gothic Book" panose="020B0503020102020204" pitchFamily="34" charset="0"/>
            </a:rPr>
            <a:t>ADAC Education Program</a:t>
          </a:r>
        </a:p>
      </dgm:t>
    </dgm:pt>
    <dgm:pt modelId="{0AD309DA-741F-4451-BBB0-F534B63EB1E2}" type="parTrans" cxnId="{A4B0F72A-E9F2-41C5-BD0C-C30FA44A3C96}">
      <dgm:prSet/>
      <dgm:spPr/>
      <dgm:t>
        <a:bodyPr/>
        <a:lstStyle/>
        <a:p>
          <a:endParaRPr lang="en-US"/>
        </a:p>
      </dgm:t>
    </dgm:pt>
    <dgm:pt modelId="{C3AF6637-01C1-49A1-A7AB-859C5CA14513}" type="sibTrans" cxnId="{A4B0F72A-E9F2-41C5-BD0C-C30FA44A3C96}">
      <dgm:prSet/>
      <dgm:spPr/>
      <dgm:t>
        <a:bodyPr/>
        <a:lstStyle/>
        <a:p>
          <a:endParaRPr lang="en-US"/>
        </a:p>
      </dgm:t>
    </dgm:pt>
    <dgm:pt modelId="{4723D2D2-E8A3-495D-AF7B-C67C51811102}" type="pres">
      <dgm:prSet presAssocID="{8A0A332F-9E9B-46DF-9B85-222CB056C452}" presName="Name0" presStyleCnt="0">
        <dgm:presLayoutVars>
          <dgm:dir/>
          <dgm:resizeHandles val="exact"/>
        </dgm:presLayoutVars>
      </dgm:prSet>
      <dgm:spPr/>
    </dgm:pt>
    <dgm:pt modelId="{5ED09F46-6600-4DA7-8E7A-7329DFD2AC6B}" type="pres">
      <dgm:prSet presAssocID="{8A0A332F-9E9B-46DF-9B85-222CB056C452}" presName="vNodes" presStyleCnt="0"/>
      <dgm:spPr/>
    </dgm:pt>
    <dgm:pt modelId="{66C98A8D-0822-41E1-8C99-7EF46CAFDD37}" type="pres">
      <dgm:prSet presAssocID="{FBD014C5-DB78-421D-8129-55CFB341DED3}" presName="node" presStyleLbl="node1" presStyleIdx="0" presStyleCnt="3" custScaleX="119529" custScaleY="123389">
        <dgm:presLayoutVars>
          <dgm:bulletEnabled val="1"/>
        </dgm:presLayoutVars>
      </dgm:prSet>
      <dgm:spPr/>
      <dgm:t>
        <a:bodyPr/>
        <a:lstStyle/>
        <a:p>
          <a:endParaRPr lang="en-US"/>
        </a:p>
      </dgm:t>
    </dgm:pt>
    <dgm:pt modelId="{7C00DBE1-D463-42B4-BC02-DDFB9BC9FC72}" type="pres">
      <dgm:prSet presAssocID="{6F3D072A-48A5-4054-8535-37C366710032}" presName="spacerT" presStyleCnt="0"/>
      <dgm:spPr/>
    </dgm:pt>
    <dgm:pt modelId="{834DE350-9FB9-4CE3-87E5-ABDB16995527}" type="pres">
      <dgm:prSet presAssocID="{6F3D072A-48A5-4054-8535-37C366710032}" presName="sibTrans" presStyleLbl="sibTrans2D1" presStyleIdx="0" presStyleCnt="2"/>
      <dgm:spPr/>
      <dgm:t>
        <a:bodyPr/>
        <a:lstStyle/>
        <a:p>
          <a:endParaRPr lang="en-US"/>
        </a:p>
      </dgm:t>
    </dgm:pt>
    <dgm:pt modelId="{E0E644D4-1EAE-4E86-BCC0-A47ED7B2A041}" type="pres">
      <dgm:prSet presAssocID="{6F3D072A-48A5-4054-8535-37C366710032}" presName="spacerB" presStyleCnt="0"/>
      <dgm:spPr/>
    </dgm:pt>
    <dgm:pt modelId="{03F6E36C-D6EC-475A-940D-36650AE7B87A}" type="pres">
      <dgm:prSet presAssocID="{E119F50F-2AF9-464D-BB76-9574A9690152}" presName="node" presStyleLbl="node1" presStyleIdx="1" presStyleCnt="3" custScaleX="123277" custScaleY="122934">
        <dgm:presLayoutVars>
          <dgm:bulletEnabled val="1"/>
        </dgm:presLayoutVars>
      </dgm:prSet>
      <dgm:spPr/>
      <dgm:t>
        <a:bodyPr/>
        <a:lstStyle/>
        <a:p>
          <a:endParaRPr lang="en-US"/>
        </a:p>
      </dgm:t>
    </dgm:pt>
    <dgm:pt modelId="{29B50C6F-3E57-4969-A76E-9E460CCE7CF8}" type="pres">
      <dgm:prSet presAssocID="{8A0A332F-9E9B-46DF-9B85-222CB056C452}" presName="sibTransLast" presStyleLbl="sibTrans2D1" presStyleIdx="1" presStyleCnt="2"/>
      <dgm:spPr/>
      <dgm:t>
        <a:bodyPr/>
        <a:lstStyle/>
        <a:p>
          <a:endParaRPr lang="en-US"/>
        </a:p>
      </dgm:t>
    </dgm:pt>
    <dgm:pt modelId="{5FC998E1-C185-4450-A1C3-7F37682FCA0E}" type="pres">
      <dgm:prSet presAssocID="{8A0A332F-9E9B-46DF-9B85-222CB056C452}" presName="connectorText" presStyleLbl="sibTrans2D1" presStyleIdx="1" presStyleCnt="2"/>
      <dgm:spPr/>
      <dgm:t>
        <a:bodyPr/>
        <a:lstStyle/>
        <a:p>
          <a:endParaRPr lang="en-US"/>
        </a:p>
      </dgm:t>
    </dgm:pt>
    <dgm:pt modelId="{32DB20CE-4B37-4106-A9CC-10E65CE422DC}" type="pres">
      <dgm:prSet presAssocID="{8A0A332F-9E9B-46DF-9B85-222CB056C452}" presName="lastNode" presStyleLbl="node1" presStyleIdx="2" presStyleCnt="3" custScaleX="72331" custScaleY="75792">
        <dgm:presLayoutVars>
          <dgm:bulletEnabled val="1"/>
        </dgm:presLayoutVars>
      </dgm:prSet>
      <dgm:spPr/>
      <dgm:t>
        <a:bodyPr/>
        <a:lstStyle/>
        <a:p>
          <a:endParaRPr lang="en-US"/>
        </a:p>
      </dgm:t>
    </dgm:pt>
  </dgm:ptLst>
  <dgm:cxnLst>
    <dgm:cxn modelId="{03B15FF0-5CBB-4437-A0D0-A2A827FDD39E}" type="presOf" srcId="{6F3D072A-48A5-4054-8535-37C366710032}" destId="{834DE350-9FB9-4CE3-87E5-ABDB16995527}" srcOrd="0" destOrd="0" presId="urn:microsoft.com/office/officeart/2005/8/layout/equation2"/>
    <dgm:cxn modelId="{E9CA3CC0-F2DA-4440-B737-37E98784DE45}" type="presOf" srcId="{FBD014C5-DB78-421D-8129-55CFB341DED3}" destId="{66C98A8D-0822-41E1-8C99-7EF46CAFDD37}" srcOrd="0" destOrd="0" presId="urn:microsoft.com/office/officeart/2005/8/layout/equation2"/>
    <dgm:cxn modelId="{525BB66D-FD9F-49B9-BBA7-3B9CB0A2262D}" type="presOf" srcId="{5F849E0F-8369-413C-94F3-3179B8B2C92B}" destId="{29B50C6F-3E57-4969-A76E-9E460CCE7CF8}" srcOrd="0" destOrd="0" presId="urn:microsoft.com/office/officeart/2005/8/layout/equation2"/>
    <dgm:cxn modelId="{A4B0F72A-E9F2-41C5-BD0C-C30FA44A3C96}" srcId="{8A0A332F-9E9B-46DF-9B85-222CB056C452}" destId="{B516A8BF-29BE-450C-944C-6D32A7E4B07E}" srcOrd="2" destOrd="0" parTransId="{0AD309DA-741F-4451-BBB0-F534B63EB1E2}" sibTransId="{C3AF6637-01C1-49A1-A7AB-859C5CA14513}"/>
    <dgm:cxn modelId="{07BBB620-18EC-4F14-BCF3-8DB4EF499038}" srcId="{8A0A332F-9E9B-46DF-9B85-222CB056C452}" destId="{E119F50F-2AF9-464D-BB76-9574A9690152}" srcOrd="1" destOrd="0" parTransId="{E6F9E26C-77C4-4348-A440-B714D5073717}" sibTransId="{5F849E0F-8369-413C-94F3-3179B8B2C92B}"/>
    <dgm:cxn modelId="{B719CDCD-A1D8-4FCD-B40F-56B5C8901297}" type="presOf" srcId="{5F849E0F-8369-413C-94F3-3179B8B2C92B}" destId="{5FC998E1-C185-4450-A1C3-7F37682FCA0E}" srcOrd="1" destOrd="0" presId="urn:microsoft.com/office/officeart/2005/8/layout/equation2"/>
    <dgm:cxn modelId="{67EECDB6-4385-4DED-A7D5-9C9CD9568578}" type="presOf" srcId="{8A0A332F-9E9B-46DF-9B85-222CB056C452}" destId="{4723D2D2-E8A3-495D-AF7B-C67C51811102}" srcOrd="0" destOrd="0" presId="urn:microsoft.com/office/officeart/2005/8/layout/equation2"/>
    <dgm:cxn modelId="{5E3B47AC-B76B-4FE1-AB54-AF328C404D56}" srcId="{8A0A332F-9E9B-46DF-9B85-222CB056C452}" destId="{FBD014C5-DB78-421D-8129-55CFB341DED3}" srcOrd="0" destOrd="0" parTransId="{69361B94-61F5-4F3D-8D8B-6DD89C481B86}" sibTransId="{6F3D072A-48A5-4054-8535-37C366710032}"/>
    <dgm:cxn modelId="{D250879B-5DBF-42B5-BD5D-1608F2E871E8}" type="presOf" srcId="{B516A8BF-29BE-450C-944C-6D32A7E4B07E}" destId="{32DB20CE-4B37-4106-A9CC-10E65CE422DC}" srcOrd="0" destOrd="0" presId="urn:microsoft.com/office/officeart/2005/8/layout/equation2"/>
    <dgm:cxn modelId="{103BD232-A8EA-4B86-9066-13E7671804AE}" type="presOf" srcId="{E119F50F-2AF9-464D-BB76-9574A9690152}" destId="{03F6E36C-D6EC-475A-940D-36650AE7B87A}" srcOrd="0" destOrd="0" presId="urn:microsoft.com/office/officeart/2005/8/layout/equation2"/>
    <dgm:cxn modelId="{9F38C29F-D09B-4DB2-B93E-DCED56E9E50C}" type="presParOf" srcId="{4723D2D2-E8A3-495D-AF7B-C67C51811102}" destId="{5ED09F46-6600-4DA7-8E7A-7329DFD2AC6B}" srcOrd="0" destOrd="0" presId="urn:microsoft.com/office/officeart/2005/8/layout/equation2"/>
    <dgm:cxn modelId="{5C4023DB-DB66-4F63-B8E7-B1201C53782A}" type="presParOf" srcId="{5ED09F46-6600-4DA7-8E7A-7329DFD2AC6B}" destId="{66C98A8D-0822-41E1-8C99-7EF46CAFDD37}" srcOrd="0" destOrd="0" presId="urn:microsoft.com/office/officeart/2005/8/layout/equation2"/>
    <dgm:cxn modelId="{B39FC404-0D4F-4BE1-9630-F77F581FFB86}" type="presParOf" srcId="{5ED09F46-6600-4DA7-8E7A-7329DFD2AC6B}" destId="{7C00DBE1-D463-42B4-BC02-DDFB9BC9FC72}" srcOrd="1" destOrd="0" presId="urn:microsoft.com/office/officeart/2005/8/layout/equation2"/>
    <dgm:cxn modelId="{41793CCF-3FDC-45EB-B2C7-2B1BD201FAA2}" type="presParOf" srcId="{5ED09F46-6600-4DA7-8E7A-7329DFD2AC6B}" destId="{834DE350-9FB9-4CE3-87E5-ABDB16995527}" srcOrd="2" destOrd="0" presId="urn:microsoft.com/office/officeart/2005/8/layout/equation2"/>
    <dgm:cxn modelId="{008442D4-855B-4251-8EE6-3333BBC3B456}" type="presParOf" srcId="{5ED09F46-6600-4DA7-8E7A-7329DFD2AC6B}" destId="{E0E644D4-1EAE-4E86-BCC0-A47ED7B2A041}" srcOrd="3" destOrd="0" presId="urn:microsoft.com/office/officeart/2005/8/layout/equation2"/>
    <dgm:cxn modelId="{BD8426C6-246F-49F9-B2D5-17485C31D0B4}" type="presParOf" srcId="{5ED09F46-6600-4DA7-8E7A-7329DFD2AC6B}" destId="{03F6E36C-D6EC-475A-940D-36650AE7B87A}" srcOrd="4" destOrd="0" presId="urn:microsoft.com/office/officeart/2005/8/layout/equation2"/>
    <dgm:cxn modelId="{983B206B-CBE7-4014-A58D-37DA42EEEC8B}" type="presParOf" srcId="{4723D2D2-E8A3-495D-AF7B-C67C51811102}" destId="{29B50C6F-3E57-4969-A76E-9E460CCE7CF8}" srcOrd="1" destOrd="0" presId="urn:microsoft.com/office/officeart/2005/8/layout/equation2"/>
    <dgm:cxn modelId="{AEDC13A0-2243-465C-BA7E-C7A610C02522}" type="presParOf" srcId="{29B50C6F-3E57-4969-A76E-9E460CCE7CF8}" destId="{5FC998E1-C185-4450-A1C3-7F37682FCA0E}" srcOrd="0" destOrd="0" presId="urn:microsoft.com/office/officeart/2005/8/layout/equation2"/>
    <dgm:cxn modelId="{F00303F1-EB9C-449A-8AB0-C6AB5BDD7BDC}" type="presParOf" srcId="{4723D2D2-E8A3-495D-AF7B-C67C51811102}" destId="{32DB20CE-4B37-4106-A9CC-10E65CE422DC}" srcOrd="2" destOrd="0" presId="urn:microsoft.com/office/officeart/2005/8/layout/equation2"/>
  </dgm:cxnLst>
  <dgm:bg>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C28AF6-12A7-4F42-8ADC-4EC22368A0F1}"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DF155F8C-FCE5-4DEB-B595-F3A9FCD03606}">
      <dgm:prSet phldrT="[Text]" custT="1"/>
      <dgm:spPr/>
      <dgm:t>
        <a:bodyPr/>
        <a:lstStyle/>
        <a:p>
          <a:r>
            <a:rPr lang="en-US" sz="1100" dirty="0">
              <a:solidFill>
                <a:srgbClr val="F8F8F8"/>
              </a:solidFill>
            </a:rPr>
            <a:t>Guest Presentations</a:t>
          </a:r>
        </a:p>
      </dgm:t>
    </dgm:pt>
    <dgm:pt modelId="{04862F24-F67A-41B4-A465-F52206182890}" type="parTrans" cxnId="{729829C8-8160-4806-8FE3-CDEEE61359FB}">
      <dgm:prSet/>
      <dgm:spPr/>
      <dgm:t>
        <a:bodyPr/>
        <a:lstStyle/>
        <a:p>
          <a:endParaRPr lang="en-US"/>
        </a:p>
      </dgm:t>
    </dgm:pt>
    <dgm:pt modelId="{D751AB4C-1332-41D3-B7D5-B9E4E03E9B9C}" type="sibTrans" cxnId="{729829C8-8160-4806-8FE3-CDEEE61359FB}">
      <dgm:prSet/>
      <dgm:spPr/>
      <dgm:t>
        <a:bodyPr/>
        <a:lstStyle/>
        <a:p>
          <a:endParaRPr lang="en-US"/>
        </a:p>
      </dgm:t>
    </dgm:pt>
    <dgm:pt modelId="{3E48B8B8-1B9D-42D2-B155-DDC5E6F0AE88}">
      <dgm:prSet phldrT="[Text]" custT="1"/>
      <dgm:spPr/>
      <dgm:t>
        <a:bodyPr/>
        <a:lstStyle/>
        <a:p>
          <a:r>
            <a:rPr lang="en-US" sz="1100" dirty="0">
              <a:solidFill>
                <a:srgbClr val="F8F8F8"/>
              </a:solidFill>
            </a:rPr>
            <a:t>Independent Projects and Assignments</a:t>
          </a:r>
        </a:p>
      </dgm:t>
    </dgm:pt>
    <dgm:pt modelId="{D8E76EBB-9FBA-425E-A762-5F152242CE3A}" type="parTrans" cxnId="{5ED404BA-FA88-4408-AD62-CEF428EA680F}">
      <dgm:prSet/>
      <dgm:spPr/>
      <dgm:t>
        <a:bodyPr/>
        <a:lstStyle/>
        <a:p>
          <a:endParaRPr lang="en-US"/>
        </a:p>
      </dgm:t>
    </dgm:pt>
    <dgm:pt modelId="{AAC62C1C-0F5F-44FD-870F-9D0EEFD97CB4}" type="sibTrans" cxnId="{5ED404BA-FA88-4408-AD62-CEF428EA680F}">
      <dgm:prSet/>
      <dgm:spPr/>
      <dgm:t>
        <a:bodyPr/>
        <a:lstStyle/>
        <a:p>
          <a:endParaRPr lang="en-US"/>
        </a:p>
      </dgm:t>
    </dgm:pt>
    <dgm:pt modelId="{90688F79-8985-40A3-9ACD-E1CB92B20EA4}">
      <dgm:prSet phldrT="[Text]"/>
      <dgm:spPr/>
      <dgm:t>
        <a:bodyPr/>
        <a:lstStyle/>
        <a:p>
          <a:r>
            <a:rPr lang="en-US" u="sng" dirty="0"/>
            <a:t>ASIP Program</a:t>
          </a:r>
        </a:p>
      </dgm:t>
    </dgm:pt>
    <dgm:pt modelId="{3706F521-226A-4EC1-8C95-B73675924AE3}" type="parTrans" cxnId="{9CB842D9-C72A-4763-84F6-DF7A88A119CA}">
      <dgm:prSet/>
      <dgm:spPr/>
      <dgm:t>
        <a:bodyPr/>
        <a:lstStyle/>
        <a:p>
          <a:endParaRPr lang="en-US"/>
        </a:p>
      </dgm:t>
    </dgm:pt>
    <dgm:pt modelId="{094A2000-2C41-4BBB-BB03-86877656CC04}" type="sibTrans" cxnId="{9CB842D9-C72A-4763-84F6-DF7A88A119CA}">
      <dgm:prSet/>
      <dgm:spPr/>
      <dgm:t>
        <a:bodyPr/>
        <a:lstStyle/>
        <a:p>
          <a:endParaRPr lang="en-US"/>
        </a:p>
      </dgm:t>
    </dgm:pt>
    <dgm:pt modelId="{C3352B68-6AE4-4864-8FC7-5B0BA30A9C19}">
      <dgm:prSet phldrT="[Text]" custT="1"/>
      <dgm:spPr/>
      <dgm:t>
        <a:bodyPr/>
        <a:lstStyle/>
        <a:p>
          <a:r>
            <a:rPr lang="en-US" sz="1050" dirty="0">
              <a:solidFill>
                <a:srgbClr val="F8F8F8"/>
              </a:solidFill>
            </a:rPr>
            <a:t>Field Research Experience</a:t>
          </a:r>
        </a:p>
      </dgm:t>
    </dgm:pt>
    <dgm:pt modelId="{D0197375-1293-4390-A975-9D2CECAFC90A}" type="parTrans" cxnId="{A3A46EB9-D2C5-497C-B99C-090BD32B064F}">
      <dgm:prSet/>
      <dgm:spPr/>
      <dgm:t>
        <a:bodyPr/>
        <a:lstStyle/>
        <a:p>
          <a:endParaRPr lang="en-US"/>
        </a:p>
      </dgm:t>
    </dgm:pt>
    <dgm:pt modelId="{687D09D9-5A54-4A95-8A34-DC0140089343}" type="sibTrans" cxnId="{A3A46EB9-D2C5-497C-B99C-090BD32B064F}">
      <dgm:prSet/>
      <dgm:spPr/>
      <dgm:t>
        <a:bodyPr/>
        <a:lstStyle/>
        <a:p>
          <a:endParaRPr lang="en-US"/>
        </a:p>
      </dgm:t>
    </dgm:pt>
    <dgm:pt modelId="{86602503-C440-4017-88BA-0EDDD9A20797}" type="pres">
      <dgm:prSet presAssocID="{37C28AF6-12A7-4F42-8ADC-4EC22368A0F1}" presName="Name0" presStyleCnt="0">
        <dgm:presLayoutVars>
          <dgm:chMax val="4"/>
          <dgm:resizeHandles val="exact"/>
        </dgm:presLayoutVars>
      </dgm:prSet>
      <dgm:spPr/>
      <dgm:t>
        <a:bodyPr/>
        <a:lstStyle/>
        <a:p>
          <a:endParaRPr lang="en-US"/>
        </a:p>
      </dgm:t>
    </dgm:pt>
    <dgm:pt modelId="{42E08D31-B892-4ADE-BDA0-5C2434F4F3F9}" type="pres">
      <dgm:prSet presAssocID="{37C28AF6-12A7-4F42-8ADC-4EC22368A0F1}" presName="ellipse" presStyleLbl="trBgShp" presStyleIdx="0" presStyleCnt="1"/>
      <dgm:spPr/>
    </dgm:pt>
    <dgm:pt modelId="{C2324AD0-7A25-4B62-9245-E1D905B91815}" type="pres">
      <dgm:prSet presAssocID="{37C28AF6-12A7-4F42-8ADC-4EC22368A0F1}" presName="arrow1" presStyleLbl="fgShp" presStyleIdx="0" presStyleCnt="1"/>
      <dgm:spPr/>
    </dgm:pt>
    <dgm:pt modelId="{54BEC0D9-1810-46CE-AACE-9DB2B63A4FA0}" type="pres">
      <dgm:prSet presAssocID="{37C28AF6-12A7-4F42-8ADC-4EC22368A0F1}" presName="rectangle" presStyleLbl="revTx" presStyleIdx="0" presStyleCnt="1" custScaleY="75824" custLinFactNeighborX="0" custLinFactNeighborY="-6144">
        <dgm:presLayoutVars>
          <dgm:bulletEnabled val="1"/>
        </dgm:presLayoutVars>
      </dgm:prSet>
      <dgm:spPr/>
      <dgm:t>
        <a:bodyPr/>
        <a:lstStyle/>
        <a:p>
          <a:endParaRPr lang="en-US"/>
        </a:p>
      </dgm:t>
    </dgm:pt>
    <dgm:pt modelId="{A80A58B8-1C51-4332-A180-6663A007E276}" type="pres">
      <dgm:prSet presAssocID="{3E48B8B8-1B9D-42D2-B155-DDC5E6F0AE88}" presName="item1" presStyleLbl="node1" presStyleIdx="0" presStyleCnt="3">
        <dgm:presLayoutVars>
          <dgm:bulletEnabled val="1"/>
        </dgm:presLayoutVars>
      </dgm:prSet>
      <dgm:spPr/>
      <dgm:t>
        <a:bodyPr/>
        <a:lstStyle/>
        <a:p>
          <a:endParaRPr lang="en-US"/>
        </a:p>
      </dgm:t>
    </dgm:pt>
    <dgm:pt modelId="{FEEE4BC7-CB09-44ED-A50B-D93D113D5916}" type="pres">
      <dgm:prSet presAssocID="{C3352B68-6AE4-4864-8FC7-5B0BA30A9C19}" presName="item2" presStyleLbl="node1" presStyleIdx="1" presStyleCnt="3" custLinFactNeighborX="-2157" custLinFactNeighborY="-10655">
        <dgm:presLayoutVars>
          <dgm:bulletEnabled val="1"/>
        </dgm:presLayoutVars>
      </dgm:prSet>
      <dgm:spPr/>
      <dgm:t>
        <a:bodyPr/>
        <a:lstStyle/>
        <a:p>
          <a:endParaRPr lang="en-US"/>
        </a:p>
      </dgm:t>
    </dgm:pt>
    <dgm:pt modelId="{1FC18A90-9EF4-C144-BECA-4CDD3B39776E}" type="pres">
      <dgm:prSet presAssocID="{90688F79-8985-40A3-9ACD-E1CB92B20EA4}" presName="item3" presStyleLbl="node1" presStyleIdx="2" presStyleCnt="3">
        <dgm:presLayoutVars>
          <dgm:bulletEnabled val="1"/>
        </dgm:presLayoutVars>
      </dgm:prSet>
      <dgm:spPr/>
      <dgm:t>
        <a:bodyPr/>
        <a:lstStyle/>
        <a:p>
          <a:endParaRPr lang="en-US"/>
        </a:p>
      </dgm:t>
    </dgm:pt>
    <dgm:pt modelId="{C7305D55-243B-4C8D-B164-AE76108F2BD0}" type="pres">
      <dgm:prSet presAssocID="{37C28AF6-12A7-4F42-8ADC-4EC22368A0F1}" presName="funnel" presStyleLbl="trAlignAcc1" presStyleIdx="0" presStyleCnt="1" custLinFactNeighborX="275" custLinFactNeighborY="112"/>
      <dgm:spPr/>
    </dgm:pt>
  </dgm:ptLst>
  <dgm:cxnLst>
    <dgm:cxn modelId="{B3AF66D5-1252-48C4-A3B4-8ADD44362C41}" type="presOf" srcId="{C3352B68-6AE4-4864-8FC7-5B0BA30A9C19}" destId="{A80A58B8-1C51-4332-A180-6663A007E276}" srcOrd="0" destOrd="0" presId="urn:microsoft.com/office/officeart/2005/8/layout/funnel1"/>
    <dgm:cxn modelId="{381D957C-0252-FF40-8EC7-88868CB90C67}" type="presOf" srcId="{90688F79-8985-40A3-9ACD-E1CB92B20EA4}" destId="{54BEC0D9-1810-46CE-AACE-9DB2B63A4FA0}" srcOrd="0" destOrd="0" presId="urn:microsoft.com/office/officeart/2005/8/layout/funnel1"/>
    <dgm:cxn modelId="{A3A46EB9-D2C5-497C-B99C-090BD32B064F}" srcId="{37C28AF6-12A7-4F42-8ADC-4EC22368A0F1}" destId="{C3352B68-6AE4-4864-8FC7-5B0BA30A9C19}" srcOrd="2" destOrd="0" parTransId="{D0197375-1293-4390-A975-9D2CECAFC90A}" sibTransId="{687D09D9-5A54-4A95-8A34-DC0140089343}"/>
    <dgm:cxn modelId="{9CB842D9-C72A-4763-84F6-DF7A88A119CA}" srcId="{37C28AF6-12A7-4F42-8ADC-4EC22368A0F1}" destId="{90688F79-8985-40A3-9ACD-E1CB92B20EA4}" srcOrd="3" destOrd="0" parTransId="{3706F521-226A-4EC1-8C95-B73675924AE3}" sibTransId="{094A2000-2C41-4BBB-BB03-86877656CC04}"/>
    <dgm:cxn modelId="{5ED404BA-FA88-4408-AD62-CEF428EA680F}" srcId="{37C28AF6-12A7-4F42-8ADC-4EC22368A0F1}" destId="{3E48B8B8-1B9D-42D2-B155-DDC5E6F0AE88}" srcOrd="1" destOrd="0" parTransId="{D8E76EBB-9FBA-425E-A762-5F152242CE3A}" sibTransId="{AAC62C1C-0F5F-44FD-870F-9D0EEFD97CB4}"/>
    <dgm:cxn modelId="{B2203A1C-7C7C-FE43-B016-BA88407BD73D}" type="presOf" srcId="{DF155F8C-FCE5-4DEB-B595-F3A9FCD03606}" destId="{1FC18A90-9EF4-C144-BECA-4CDD3B39776E}" srcOrd="0" destOrd="0" presId="urn:microsoft.com/office/officeart/2005/8/layout/funnel1"/>
    <dgm:cxn modelId="{33CF485B-B104-4084-94C4-67D152812FBB}" type="presOf" srcId="{3E48B8B8-1B9D-42D2-B155-DDC5E6F0AE88}" destId="{FEEE4BC7-CB09-44ED-A50B-D93D113D5916}" srcOrd="0" destOrd="0" presId="urn:microsoft.com/office/officeart/2005/8/layout/funnel1"/>
    <dgm:cxn modelId="{729829C8-8160-4806-8FE3-CDEEE61359FB}" srcId="{37C28AF6-12A7-4F42-8ADC-4EC22368A0F1}" destId="{DF155F8C-FCE5-4DEB-B595-F3A9FCD03606}" srcOrd="0" destOrd="0" parTransId="{04862F24-F67A-41B4-A465-F52206182890}" sibTransId="{D751AB4C-1332-41D3-B7D5-B9E4E03E9B9C}"/>
    <dgm:cxn modelId="{AC9B76C8-FB2C-432A-BB4D-C4157BC53478}" type="presOf" srcId="{37C28AF6-12A7-4F42-8ADC-4EC22368A0F1}" destId="{86602503-C440-4017-88BA-0EDDD9A20797}" srcOrd="0" destOrd="0" presId="urn:microsoft.com/office/officeart/2005/8/layout/funnel1"/>
    <dgm:cxn modelId="{D09DC74E-E8B6-4A94-9904-5D221222D5E9}" type="presParOf" srcId="{86602503-C440-4017-88BA-0EDDD9A20797}" destId="{42E08D31-B892-4ADE-BDA0-5C2434F4F3F9}" srcOrd="0" destOrd="0" presId="urn:microsoft.com/office/officeart/2005/8/layout/funnel1"/>
    <dgm:cxn modelId="{BDC8FF46-D385-4836-BCE0-693955307115}" type="presParOf" srcId="{86602503-C440-4017-88BA-0EDDD9A20797}" destId="{C2324AD0-7A25-4B62-9245-E1D905B91815}" srcOrd="1" destOrd="0" presId="urn:microsoft.com/office/officeart/2005/8/layout/funnel1"/>
    <dgm:cxn modelId="{6153BC86-7472-45C4-8487-DC0064EE14E3}" type="presParOf" srcId="{86602503-C440-4017-88BA-0EDDD9A20797}" destId="{54BEC0D9-1810-46CE-AACE-9DB2B63A4FA0}" srcOrd="2" destOrd="0" presId="urn:microsoft.com/office/officeart/2005/8/layout/funnel1"/>
    <dgm:cxn modelId="{4B767573-451C-49B8-9CD8-ADC085FCFFE9}" type="presParOf" srcId="{86602503-C440-4017-88BA-0EDDD9A20797}" destId="{A80A58B8-1C51-4332-A180-6663A007E276}" srcOrd="3" destOrd="0" presId="urn:microsoft.com/office/officeart/2005/8/layout/funnel1"/>
    <dgm:cxn modelId="{464CA672-2F4A-44A1-A13B-6B46B3225B10}" type="presParOf" srcId="{86602503-C440-4017-88BA-0EDDD9A20797}" destId="{FEEE4BC7-CB09-44ED-A50B-D93D113D5916}" srcOrd="4" destOrd="0" presId="urn:microsoft.com/office/officeart/2005/8/layout/funnel1"/>
    <dgm:cxn modelId="{A80BE208-F297-0740-AFD5-4C16E7947304}" type="presParOf" srcId="{86602503-C440-4017-88BA-0EDDD9A20797}" destId="{1FC18A90-9EF4-C144-BECA-4CDD3B39776E}" srcOrd="5" destOrd="0" presId="urn:microsoft.com/office/officeart/2005/8/layout/funnel1"/>
    <dgm:cxn modelId="{BE92EF85-CC88-4EB2-AE1E-A1A565E472BC}" type="presParOf" srcId="{86602503-C440-4017-88BA-0EDDD9A20797}" destId="{C7305D55-243B-4C8D-B164-AE76108F2BD0}"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A372C-B0A2-490B-B2F2-3F0117F4A103}">
      <dsp:nvSpPr>
        <dsp:cNvPr id="0" name=""/>
        <dsp:cNvSpPr/>
      </dsp:nvSpPr>
      <dsp:spPr>
        <a:xfrm>
          <a:off x="8146908" y="2232122"/>
          <a:ext cx="240604" cy="240600"/>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37D3BA-A311-4C8F-BD83-77FA86F35F78}">
      <dsp:nvSpPr>
        <dsp:cNvPr id="0" name=""/>
        <dsp:cNvSpPr/>
      </dsp:nvSpPr>
      <dsp:spPr>
        <a:xfrm>
          <a:off x="7705940" y="2232122"/>
          <a:ext cx="240604" cy="240600"/>
        </a:xfrm>
        <a:prstGeom prst="ellipse">
          <a:avLst/>
        </a:prstGeom>
        <a:solidFill>
          <a:schemeClr val="accent2">
            <a:hueOff val="-56043"/>
            <a:satOff val="-361"/>
            <a:lumOff val="-377"/>
            <a:alphaOff val="0"/>
          </a:schemeClr>
        </a:solidFill>
        <a:ln w="12700" cap="flat" cmpd="sng" algn="ctr">
          <a:solidFill>
            <a:schemeClr val="accent2">
              <a:hueOff val="-56043"/>
              <a:satOff val="-361"/>
              <a:lumOff val="-3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9ABBBB-E614-453B-9D66-2EBF17B4BA8A}">
      <dsp:nvSpPr>
        <dsp:cNvPr id="0" name=""/>
        <dsp:cNvSpPr/>
      </dsp:nvSpPr>
      <dsp:spPr>
        <a:xfrm>
          <a:off x="7264973" y="2232122"/>
          <a:ext cx="240604" cy="240600"/>
        </a:xfrm>
        <a:prstGeom prst="ellipse">
          <a:avLst/>
        </a:prstGeom>
        <a:solidFill>
          <a:schemeClr val="accent2">
            <a:hueOff val="-112087"/>
            <a:satOff val="-722"/>
            <a:lumOff val="-754"/>
            <a:alphaOff val="0"/>
          </a:schemeClr>
        </a:solidFill>
        <a:ln w="12700" cap="flat" cmpd="sng" algn="ctr">
          <a:solidFill>
            <a:schemeClr val="accent2">
              <a:hueOff val="-112087"/>
              <a:satOff val="-722"/>
              <a:lumOff val="-75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DFE8ED-4018-429A-8453-CD9A984884BF}">
      <dsp:nvSpPr>
        <dsp:cNvPr id="0" name=""/>
        <dsp:cNvSpPr/>
      </dsp:nvSpPr>
      <dsp:spPr>
        <a:xfrm>
          <a:off x="6824843" y="2232122"/>
          <a:ext cx="240604" cy="240600"/>
        </a:xfrm>
        <a:prstGeom prst="ellipse">
          <a:avLst/>
        </a:prstGeom>
        <a:solidFill>
          <a:schemeClr val="accent2">
            <a:hueOff val="-168130"/>
            <a:satOff val="-1083"/>
            <a:lumOff val="-1131"/>
            <a:alphaOff val="0"/>
          </a:schemeClr>
        </a:solidFill>
        <a:ln w="12700" cap="flat" cmpd="sng" algn="ctr">
          <a:solidFill>
            <a:schemeClr val="accent2">
              <a:hueOff val="-168130"/>
              <a:satOff val="-1083"/>
              <a:lumOff val="-113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DF099E-0CBC-4A3C-8172-54A2B57B4954}">
      <dsp:nvSpPr>
        <dsp:cNvPr id="0" name=""/>
        <dsp:cNvSpPr/>
      </dsp:nvSpPr>
      <dsp:spPr>
        <a:xfrm>
          <a:off x="6383876" y="2232122"/>
          <a:ext cx="240604" cy="240600"/>
        </a:xfrm>
        <a:prstGeom prst="ellipse">
          <a:avLst/>
        </a:prstGeom>
        <a:solidFill>
          <a:schemeClr val="accent2">
            <a:hueOff val="-224173"/>
            <a:satOff val="-1444"/>
            <a:lumOff val="-1508"/>
            <a:alphaOff val="0"/>
          </a:schemeClr>
        </a:solidFill>
        <a:ln w="12700" cap="flat" cmpd="sng" algn="ctr">
          <a:solidFill>
            <a:schemeClr val="accent2">
              <a:hueOff val="-224173"/>
              <a:satOff val="-1444"/>
              <a:lumOff val="-15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F7F038-043B-4720-92CD-B62464D929C5}">
      <dsp:nvSpPr>
        <dsp:cNvPr id="0" name=""/>
        <dsp:cNvSpPr/>
      </dsp:nvSpPr>
      <dsp:spPr>
        <a:xfrm>
          <a:off x="5702304" y="2111822"/>
          <a:ext cx="481208" cy="481596"/>
        </a:xfrm>
        <a:prstGeom prst="ellipse">
          <a:avLst/>
        </a:prstGeom>
        <a:solidFill>
          <a:schemeClr val="accent2">
            <a:hueOff val="-280217"/>
            <a:satOff val="-1805"/>
            <a:lumOff val="-1885"/>
            <a:alphaOff val="0"/>
          </a:schemeClr>
        </a:solidFill>
        <a:ln w="12700" cap="flat" cmpd="sng" algn="ctr">
          <a:solidFill>
            <a:schemeClr val="accent2">
              <a:hueOff val="-280217"/>
              <a:satOff val="-1805"/>
              <a:lumOff val="-188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F77949-D54C-4EAB-89F6-904217F008C1}">
      <dsp:nvSpPr>
        <dsp:cNvPr id="0" name=""/>
        <dsp:cNvSpPr/>
      </dsp:nvSpPr>
      <dsp:spPr>
        <a:xfrm>
          <a:off x="7754564" y="1735093"/>
          <a:ext cx="240604" cy="240600"/>
        </a:xfrm>
        <a:prstGeom prst="ellipse">
          <a:avLst/>
        </a:prstGeom>
        <a:solidFill>
          <a:schemeClr val="accent2">
            <a:hueOff val="-336260"/>
            <a:satOff val="-2166"/>
            <a:lumOff val="-2262"/>
            <a:alphaOff val="0"/>
          </a:schemeClr>
        </a:solidFill>
        <a:ln w="12700" cap="flat" cmpd="sng" algn="ctr">
          <a:solidFill>
            <a:schemeClr val="accent2">
              <a:hueOff val="-336260"/>
              <a:satOff val="-2166"/>
              <a:lumOff val="-226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F7EF59-589F-41C8-9BBC-E874AFF4951F}">
      <dsp:nvSpPr>
        <dsp:cNvPr id="0" name=""/>
        <dsp:cNvSpPr/>
      </dsp:nvSpPr>
      <dsp:spPr>
        <a:xfrm>
          <a:off x="7754564" y="2732713"/>
          <a:ext cx="240604" cy="240600"/>
        </a:xfrm>
        <a:prstGeom prst="ellipse">
          <a:avLst/>
        </a:prstGeom>
        <a:solidFill>
          <a:schemeClr val="accent2">
            <a:hueOff val="-392303"/>
            <a:satOff val="-2527"/>
            <a:lumOff val="-2640"/>
            <a:alphaOff val="0"/>
          </a:schemeClr>
        </a:solidFill>
        <a:ln w="12700" cap="flat" cmpd="sng" algn="ctr">
          <a:solidFill>
            <a:schemeClr val="accent2">
              <a:hueOff val="-392303"/>
              <a:satOff val="-2527"/>
              <a:lumOff val="-264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DC83AD-9EBF-4E11-8332-B7539C7643A4}">
      <dsp:nvSpPr>
        <dsp:cNvPr id="0" name=""/>
        <dsp:cNvSpPr/>
      </dsp:nvSpPr>
      <dsp:spPr>
        <a:xfrm>
          <a:off x="7969180" y="1951158"/>
          <a:ext cx="240604" cy="240600"/>
        </a:xfrm>
        <a:prstGeom prst="ellipse">
          <a:avLst/>
        </a:prstGeom>
        <a:solidFill>
          <a:schemeClr val="accent2">
            <a:hueOff val="-448346"/>
            <a:satOff val="-2888"/>
            <a:lumOff val="-3017"/>
            <a:alphaOff val="0"/>
          </a:schemeClr>
        </a:solidFill>
        <a:ln w="12700" cap="flat" cmpd="sng" algn="ctr">
          <a:solidFill>
            <a:schemeClr val="accent2">
              <a:hueOff val="-448346"/>
              <a:satOff val="-2888"/>
              <a:lumOff val="-30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859E70-C3DC-4FD6-B4BF-1520B29A7028}">
      <dsp:nvSpPr>
        <dsp:cNvPr id="0" name=""/>
        <dsp:cNvSpPr/>
      </dsp:nvSpPr>
      <dsp:spPr>
        <a:xfrm>
          <a:off x="7983431" y="2517835"/>
          <a:ext cx="240604" cy="240600"/>
        </a:xfrm>
        <a:prstGeom prst="ellipse">
          <a:avLst/>
        </a:prstGeom>
        <a:solidFill>
          <a:schemeClr val="accent2">
            <a:hueOff val="-504390"/>
            <a:satOff val="-3249"/>
            <a:lumOff val="-3394"/>
            <a:alphaOff val="0"/>
          </a:schemeClr>
        </a:solidFill>
        <a:ln w="12700" cap="flat" cmpd="sng" algn="ctr">
          <a:solidFill>
            <a:schemeClr val="accent2">
              <a:hueOff val="-504390"/>
              <a:satOff val="-3249"/>
              <a:lumOff val="-33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7904BC-66A1-4336-AC30-45679D0B82C0}">
      <dsp:nvSpPr>
        <dsp:cNvPr id="0" name=""/>
        <dsp:cNvSpPr/>
      </dsp:nvSpPr>
      <dsp:spPr>
        <a:xfrm>
          <a:off x="3066558" y="1134383"/>
          <a:ext cx="2436220" cy="2436473"/>
        </a:xfrm>
        <a:prstGeom prst="ellipse">
          <a:avLst/>
        </a:prstGeom>
        <a:solidFill>
          <a:schemeClr val="accent2">
            <a:hueOff val="-560433"/>
            <a:satOff val="-3610"/>
            <a:lumOff val="-3771"/>
            <a:alphaOff val="0"/>
          </a:schemeClr>
        </a:solidFill>
        <a:ln w="12700" cap="flat" cmpd="sng" algn="ctr">
          <a:solidFill>
            <a:schemeClr val="accent2">
              <a:hueOff val="-560433"/>
              <a:satOff val="-3610"/>
              <a:lumOff val="-37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kern="1200" dirty="0"/>
            <a:t>ADAC Fellowship Program</a:t>
          </a:r>
        </a:p>
      </dsp:txBody>
      <dsp:txXfrm>
        <a:off x="3423334" y="1491196"/>
        <a:ext cx="1722668" cy="1722847"/>
      </dsp:txXfrm>
    </dsp:sp>
    <dsp:sp modelId="{9FA250A2-F05A-42E1-AD48-6373BB9A0CF2}">
      <dsp:nvSpPr>
        <dsp:cNvPr id="0" name=""/>
        <dsp:cNvSpPr/>
      </dsp:nvSpPr>
      <dsp:spPr>
        <a:xfrm>
          <a:off x="2884638" y="926232"/>
          <a:ext cx="481208" cy="481596"/>
        </a:xfrm>
        <a:prstGeom prst="ellipse">
          <a:avLst/>
        </a:prstGeom>
        <a:solidFill>
          <a:schemeClr val="accent2">
            <a:hueOff val="-616476"/>
            <a:satOff val="-3971"/>
            <a:lumOff val="-4148"/>
            <a:alphaOff val="0"/>
          </a:schemeClr>
        </a:solidFill>
        <a:ln w="12700" cap="flat" cmpd="sng" algn="ctr">
          <a:solidFill>
            <a:schemeClr val="accent2">
              <a:hueOff val="-616476"/>
              <a:satOff val="-3971"/>
              <a:lumOff val="-414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BC0A34-8D73-47B5-B1CC-06BE0F7BF4E5}">
      <dsp:nvSpPr>
        <dsp:cNvPr id="0" name=""/>
        <dsp:cNvSpPr/>
      </dsp:nvSpPr>
      <dsp:spPr>
        <a:xfrm>
          <a:off x="2576129" y="672178"/>
          <a:ext cx="240604" cy="240600"/>
        </a:xfrm>
        <a:prstGeom prst="ellipse">
          <a:avLst/>
        </a:prstGeom>
        <a:solidFill>
          <a:schemeClr val="accent2">
            <a:hueOff val="-672520"/>
            <a:satOff val="-4332"/>
            <a:lumOff val="-4525"/>
            <a:alphaOff val="0"/>
          </a:schemeClr>
        </a:solidFill>
        <a:ln w="12700" cap="flat" cmpd="sng" algn="ctr">
          <a:solidFill>
            <a:schemeClr val="accent2">
              <a:hueOff val="-672520"/>
              <a:satOff val="-4332"/>
              <a:lumOff val="-452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EF1AB9-1F2E-48E9-B32F-6443D26EC4DA}">
      <dsp:nvSpPr>
        <dsp:cNvPr id="0" name=""/>
        <dsp:cNvSpPr/>
      </dsp:nvSpPr>
      <dsp:spPr>
        <a:xfrm>
          <a:off x="2062225" y="672178"/>
          <a:ext cx="240604" cy="240600"/>
        </a:xfrm>
        <a:prstGeom prst="ellipse">
          <a:avLst/>
        </a:prstGeom>
        <a:solidFill>
          <a:schemeClr val="accent2">
            <a:hueOff val="-728563"/>
            <a:satOff val="-4694"/>
            <a:lumOff val="-4902"/>
            <a:alphaOff val="0"/>
          </a:schemeClr>
        </a:solidFill>
        <a:ln w="12700" cap="flat" cmpd="sng" algn="ctr">
          <a:solidFill>
            <a:schemeClr val="accent2">
              <a:hueOff val="-728563"/>
              <a:satOff val="-4694"/>
              <a:lumOff val="-4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2C8CC2-0AF6-46E5-8C03-37467949ABF0}">
      <dsp:nvSpPr>
        <dsp:cNvPr id="0" name=""/>
        <dsp:cNvSpPr/>
      </dsp:nvSpPr>
      <dsp:spPr>
        <a:xfrm>
          <a:off x="1548322" y="672178"/>
          <a:ext cx="240604" cy="240600"/>
        </a:xfrm>
        <a:prstGeom prst="ellipse">
          <a:avLst/>
        </a:prstGeom>
        <a:solidFill>
          <a:schemeClr val="accent2">
            <a:hueOff val="-784606"/>
            <a:satOff val="-5055"/>
            <a:lumOff val="-5279"/>
            <a:alphaOff val="0"/>
          </a:schemeClr>
        </a:solidFill>
        <a:ln w="12700" cap="flat" cmpd="sng" algn="ctr">
          <a:solidFill>
            <a:schemeClr val="accent2">
              <a:hueOff val="-784606"/>
              <a:satOff val="-5055"/>
              <a:lumOff val="-527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51A8DD-DE26-4BC9-9BDF-252134B75F70}">
      <dsp:nvSpPr>
        <dsp:cNvPr id="0" name=""/>
        <dsp:cNvSpPr/>
      </dsp:nvSpPr>
      <dsp:spPr>
        <a:xfrm>
          <a:off x="1034419" y="672178"/>
          <a:ext cx="240604" cy="240600"/>
        </a:xfrm>
        <a:prstGeom prst="ellipse">
          <a:avLst/>
        </a:prstGeom>
        <a:solidFill>
          <a:schemeClr val="accent2">
            <a:hueOff val="-840650"/>
            <a:satOff val="-5416"/>
            <a:lumOff val="-5656"/>
            <a:alphaOff val="0"/>
          </a:schemeClr>
        </a:solidFill>
        <a:ln w="12700" cap="flat" cmpd="sng" algn="ctr">
          <a:solidFill>
            <a:schemeClr val="accent2">
              <a:hueOff val="-840650"/>
              <a:satOff val="-5416"/>
              <a:lumOff val="-565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EB06BB-7588-46D0-93DB-D21B7BBA9ECB}">
      <dsp:nvSpPr>
        <dsp:cNvPr id="0" name=""/>
        <dsp:cNvSpPr/>
      </dsp:nvSpPr>
      <dsp:spPr>
        <a:xfrm>
          <a:off x="519677" y="672178"/>
          <a:ext cx="240604" cy="240600"/>
        </a:xfrm>
        <a:prstGeom prst="ellipse">
          <a:avLst/>
        </a:prstGeom>
        <a:solidFill>
          <a:schemeClr val="accent2">
            <a:hueOff val="-896693"/>
            <a:satOff val="-5777"/>
            <a:lumOff val="-6033"/>
            <a:alphaOff val="0"/>
          </a:schemeClr>
        </a:solidFill>
        <a:ln w="12700" cap="flat" cmpd="sng" algn="ctr">
          <a:solidFill>
            <a:schemeClr val="accent2">
              <a:hueOff val="-896693"/>
              <a:satOff val="-5777"/>
              <a:lumOff val="-603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62EC23-9619-4FC3-AB4C-C1D7AF78C3CC}">
      <dsp:nvSpPr>
        <dsp:cNvPr id="0" name=""/>
        <dsp:cNvSpPr/>
      </dsp:nvSpPr>
      <dsp:spPr>
        <a:xfrm>
          <a:off x="5774" y="672178"/>
          <a:ext cx="240604" cy="240600"/>
        </a:xfrm>
        <a:prstGeom prst="ellipse">
          <a:avLst/>
        </a:prstGeom>
        <a:solidFill>
          <a:schemeClr val="accent2">
            <a:hueOff val="-952736"/>
            <a:satOff val="-6138"/>
            <a:lumOff val="-6410"/>
            <a:alphaOff val="0"/>
          </a:schemeClr>
        </a:solidFill>
        <a:ln w="12700" cap="flat" cmpd="sng" algn="ctr">
          <a:solidFill>
            <a:schemeClr val="accent2">
              <a:hueOff val="-952736"/>
              <a:satOff val="-6138"/>
              <a:lumOff val="-641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276D34-DBB9-46C4-BD8E-5183FC064964}">
      <dsp:nvSpPr>
        <dsp:cNvPr id="0" name=""/>
        <dsp:cNvSpPr/>
      </dsp:nvSpPr>
      <dsp:spPr>
        <a:xfrm>
          <a:off x="12727" y="0"/>
          <a:ext cx="2820180" cy="6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000" b="0" kern="1200" dirty="0">
              <a:latin typeface="Franklin Gothic Book" panose="020B0503020102020204" pitchFamily="34" charset="0"/>
            </a:rPr>
            <a:t>Workforce Development (WFD) Fellowship Program</a:t>
          </a:r>
        </a:p>
      </dsp:txBody>
      <dsp:txXfrm>
        <a:off x="12727" y="0"/>
        <a:ext cx="2820180" cy="618912"/>
      </dsp:txXfrm>
    </dsp:sp>
    <dsp:sp modelId="{D25AC1DE-41CE-4353-8688-1CC152D350D4}">
      <dsp:nvSpPr>
        <dsp:cNvPr id="0" name=""/>
        <dsp:cNvSpPr/>
      </dsp:nvSpPr>
      <dsp:spPr>
        <a:xfrm>
          <a:off x="2884638" y="3277625"/>
          <a:ext cx="481208" cy="481596"/>
        </a:xfrm>
        <a:prstGeom prst="ellipse">
          <a:avLst/>
        </a:prstGeom>
        <a:solidFill>
          <a:schemeClr val="accent2">
            <a:hueOff val="-1120866"/>
            <a:satOff val="-7221"/>
            <a:lumOff val="-7542"/>
            <a:alphaOff val="0"/>
          </a:schemeClr>
        </a:solidFill>
        <a:ln w="12700" cap="flat" cmpd="sng" algn="ctr">
          <a:solidFill>
            <a:schemeClr val="accent2">
              <a:hueOff val="-1120866"/>
              <a:satOff val="-7221"/>
              <a:lumOff val="-75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891B83-B7C9-4FE7-A5F0-542915EA9BCA}">
      <dsp:nvSpPr>
        <dsp:cNvPr id="0" name=""/>
        <dsp:cNvSpPr/>
      </dsp:nvSpPr>
      <dsp:spPr>
        <a:xfrm>
          <a:off x="2576129" y="3767927"/>
          <a:ext cx="240604" cy="240600"/>
        </a:xfrm>
        <a:prstGeom prst="ellipse">
          <a:avLst/>
        </a:prstGeom>
        <a:solidFill>
          <a:schemeClr val="accent2">
            <a:hueOff val="-1176909"/>
            <a:satOff val="-7582"/>
            <a:lumOff val="-7919"/>
            <a:alphaOff val="0"/>
          </a:schemeClr>
        </a:solidFill>
        <a:ln w="12700" cap="flat" cmpd="sng" algn="ctr">
          <a:solidFill>
            <a:schemeClr val="accent2">
              <a:hueOff val="-1176909"/>
              <a:satOff val="-7582"/>
              <a:lumOff val="-79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F300A2-A307-4A4D-83AE-7113568B0B37}">
      <dsp:nvSpPr>
        <dsp:cNvPr id="0" name=""/>
        <dsp:cNvSpPr/>
      </dsp:nvSpPr>
      <dsp:spPr>
        <a:xfrm>
          <a:off x="2062225" y="3767927"/>
          <a:ext cx="240604" cy="240600"/>
        </a:xfrm>
        <a:prstGeom prst="ellipse">
          <a:avLst/>
        </a:prstGeom>
        <a:solidFill>
          <a:schemeClr val="accent2">
            <a:hueOff val="-1232953"/>
            <a:satOff val="-7943"/>
            <a:lumOff val="-8296"/>
            <a:alphaOff val="0"/>
          </a:schemeClr>
        </a:solidFill>
        <a:ln w="12700" cap="flat" cmpd="sng" algn="ctr">
          <a:solidFill>
            <a:schemeClr val="accent2">
              <a:hueOff val="-1232953"/>
              <a:satOff val="-7943"/>
              <a:lumOff val="-829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B7BCDC-1C71-401C-BB3C-4DB15EE284DF}">
      <dsp:nvSpPr>
        <dsp:cNvPr id="0" name=""/>
        <dsp:cNvSpPr/>
      </dsp:nvSpPr>
      <dsp:spPr>
        <a:xfrm>
          <a:off x="1548322" y="3767927"/>
          <a:ext cx="240604" cy="240600"/>
        </a:xfrm>
        <a:prstGeom prst="ellipse">
          <a:avLst/>
        </a:prstGeom>
        <a:solidFill>
          <a:schemeClr val="accent2">
            <a:hueOff val="-1288996"/>
            <a:satOff val="-8304"/>
            <a:lumOff val="-8673"/>
            <a:alphaOff val="0"/>
          </a:schemeClr>
        </a:solidFill>
        <a:ln w="12700" cap="flat" cmpd="sng" algn="ctr">
          <a:solidFill>
            <a:schemeClr val="accent2">
              <a:hueOff val="-1288996"/>
              <a:satOff val="-8304"/>
              <a:lumOff val="-867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E35C4F-B956-4F88-8741-3811371369F1}">
      <dsp:nvSpPr>
        <dsp:cNvPr id="0" name=""/>
        <dsp:cNvSpPr/>
      </dsp:nvSpPr>
      <dsp:spPr>
        <a:xfrm>
          <a:off x="1034419" y="3767927"/>
          <a:ext cx="240604" cy="240600"/>
        </a:xfrm>
        <a:prstGeom prst="ellipse">
          <a:avLst/>
        </a:prstGeom>
        <a:solidFill>
          <a:schemeClr val="accent2">
            <a:hueOff val="-1345039"/>
            <a:satOff val="-8665"/>
            <a:lumOff val="-9050"/>
            <a:alphaOff val="0"/>
          </a:schemeClr>
        </a:solidFill>
        <a:ln w="12700" cap="flat" cmpd="sng" algn="ctr">
          <a:solidFill>
            <a:schemeClr val="accent2">
              <a:hueOff val="-1345039"/>
              <a:satOff val="-8665"/>
              <a:lumOff val="-90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D2F17E-7F7E-49A8-9410-E482BCBD7AA7}">
      <dsp:nvSpPr>
        <dsp:cNvPr id="0" name=""/>
        <dsp:cNvSpPr/>
      </dsp:nvSpPr>
      <dsp:spPr>
        <a:xfrm>
          <a:off x="519677" y="3767927"/>
          <a:ext cx="240604" cy="240600"/>
        </a:xfrm>
        <a:prstGeom prst="ellipse">
          <a:avLst/>
        </a:prstGeom>
        <a:solidFill>
          <a:schemeClr val="accent2">
            <a:hueOff val="-1401083"/>
            <a:satOff val="-9026"/>
            <a:lumOff val="-9427"/>
            <a:alphaOff val="0"/>
          </a:schemeClr>
        </a:solidFill>
        <a:ln w="12700" cap="flat" cmpd="sng" algn="ctr">
          <a:solidFill>
            <a:schemeClr val="accent2">
              <a:hueOff val="-1401083"/>
              <a:satOff val="-9026"/>
              <a:lumOff val="-942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CD0E78-E66E-4D4B-B590-F8B7A7F418DF}">
      <dsp:nvSpPr>
        <dsp:cNvPr id="0" name=""/>
        <dsp:cNvSpPr/>
      </dsp:nvSpPr>
      <dsp:spPr>
        <a:xfrm>
          <a:off x="5774" y="3767927"/>
          <a:ext cx="240604" cy="240600"/>
        </a:xfrm>
        <a:prstGeom prst="ellipse">
          <a:avLst/>
        </a:prstGeom>
        <a:solidFill>
          <a:schemeClr val="accent2">
            <a:hueOff val="-1457126"/>
            <a:satOff val="-9387"/>
            <a:lumOff val="-9804"/>
            <a:alphaOff val="0"/>
          </a:schemeClr>
        </a:solidFill>
        <a:ln w="12700" cap="flat" cmpd="sng" algn="ctr">
          <a:solidFill>
            <a:schemeClr val="accent2">
              <a:hueOff val="-1457126"/>
              <a:satOff val="-9387"/>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13C4D5-E222-4A13-A045-7EB497C47275}">
      <dsp:nvSpPr>
        <dsp:cNvPr id="0" name=""/>
        <dsp:cNvSpPr/>
      </dsp:nvSpPr>
      <dsp:spPr>
        <a:xfrm>
          <a:off x="4097" y="3146640"/>
          <a:ext cx="2820180" cy="6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889000">
            <a:lnSpc>
              <a:spcPct val="90000"/>
            </a:lnSpc>
            <a:spcBef>
              <a:spcPct val="0"/>
            </a:spcBef>
            <a:spcAft>
              <a:spcPct val="35000"/>
            </a:spcAft>
          </a:pPr>
          <a:r>
            <a:rPr lang="en-US" sz="2000" b="0" kern="1200" dirty="0">
              <a:latin typeface="Franklin Gothic Book" panose="020B0503020102020204" pitchFamily="34" charset="0"/>
            </a:rPr>
            <a:t>Integrated Minority Serving Institute (MSI)/Arctic Summer Internship Program (ASIP) </a:t>
          </a:r>
        </a:p>
      </dsp:txBody>
      <dsp:txXfrm>
        <a:off x="4097" y="3146640"/>
        <a:ext cx="2820180" cy="6189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98A8D-0822-41E1-8C99-7EF46CAFDD37}">
      <dsp:nvSpPr>
        <dsp:cNvPr id="0" name=""/>
        <dsp:cNvSpPr/>
      </dsp:nvSpPr>
      <dsp:spPr>
        <a:xfrm>
          <a:off x="415589" y="782"/>
          <a:ext cx="1264604" cy="130544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latin typeface="Franklin Gothic Book" panose="020B0503020102020204" pitchFamily="34" charset="0"/>
            </a:rPr>
            <a:t>MSI/ASIP Program</a:t>
          </a:r>
        </a:p>
      </dsp:txBody>
      <dsp:txXfrm>
        <a:off x="600786" y="191960"/>
        <a:ext cx="894210" cy="923086"/>
      </dsp:txXfrm>
    </dsp:sp>
    <dsp:sp modelId="{834DE350-9FB9-4CE3-87E5-ABDB16995527}">
      <dsp:nvSpPr>
        <dsp:cNvPr id="0" name=""/>
        <dsp:cNvSpPr/>
      </dsp:nvSpPr>
      <dsp:spPr>
        <a:xfrm>
          <a:off x="741074" y="1392133"/>
          <a:ext cx="613633" cy="613633"/>
        </a:xfrm>
        <a:prstGeom prst="mathPlus">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822411" y="1626786"/>
        <a:ext cx="450959" cy="144327"/>
      </dsp:txXfrm>
    </dsp:sp>
    <dsp:sp modelId="{03F6E36C-D6EC-475A-940D-36650AE7B87A}">
      <dsp:nvSpPr>
        <dsp:cNvPr id="0" name=""/>
        <dsp:cNvSpPr/>
      </dsp:nvSpPr>
      <dsp:spPr>
        <a:xfrm>
          <a:off x="395763" y="2091676"/>
          <a:ext cx="1304257" cy="130062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a:glow rad="508000">
            <a:schemeClr val="bg1">
              <a:lumMod val="10000"/>
              <a:lumOff val="90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b="1" kern="1200" dirty="0">
              <a:latin typeface="Franklin Gothic Book" panose="020B0503020102020204" pitchFamily="34" charset="0"/>
            </a:rPr>
            <a:t>Workforce Development(WFD)</a:t>
          </a:r>
        </a:p>
        <a:p>
          <a:pPr lvl="0" algn="ctr" defTabSz="533400">
            <a:lnSpc>
              <a:spcPct val="90000"/>
            </a:lnSpc>
            <a:spcBef>
              <a:spcPct val="0"/>
            </a:spcBef>
            <a:spcAft>
              <a:spcPct val="35000"/>
            </a:spcAft>
          </a:pPr>
          <a:r>
            <a:rPr lang="en-US" sz="1200" b="1" kern="1200" dirty="0">
              <a:latin typeface="Franklin Gothic Book" panose="020B0503020102020204" pitchFamily="34" charset="0"/>
            </a:rPr>
            <a:t> Fellowship Program</a:t>
          </a:r>
        </a:p>
      </dsp:txBody>
      <dsp:txXfrm>
        <a:off x="586767" y="2282149"/>
        <a:ext cx="922249" cy="919682"/>
      </dsp:txXfrm>
    </dsp:sp>
    <dsp:sp modelId="{29B50C6F-3E57-4969-A76E-9E460CCE7CF8}">
      <dsp:nvSpPr>
        <dsp:cNvPr id="0" name=""/>
        <dsp:cNvSpPr/>
      </dsp:nvSpPr>
      <dsp:spPr>
        <a:xfrm>
          <a:off x="1858719" y="1499757"/>
          <a:ext cx="336440" cy="39357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858719" y="1578471"/>
        <a:ext cx="235508" cy="236144"/>
      </dsp:txXfrm>
    </dsp:sp>
    <dsp:sp modelId="{32DB20CE-4B37-4106-A9CC-10E65CE422DC}">
      <dsp:nvSpPr>
        <dsp:cNvPr id="0" name=""/>
        <dsp:cNvSpPr/>
      </dsp:nvSpPr>
      <dsp:spPr>
        <a:xfrm>
          <a:off x="2334814" y="894672"/>
          <a:ext cx="1530508" cy="160374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dirty="0">
              <a:latin typeface="Franklin Gothic Book" panose="020B0503020102020204" pitchFamily="34" charset="0"/>
            </a:rPr>
            <a:t>ADAC Education Program</a:t>
          </a:r>
        </a:p>
      </dsp:txBody>
      <dsp:txXfrm>
        <a:off x="2558952" y="1129535"/>
        <a:ext cx="1082232" cy="1134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98A8D-0822-41E1-8C99-7EF46CAFDD37}">
      <dsp:nvSpPr>
        <dsp:cNvPr id="0" name=""/>
        <dsp:cNvSpPr/>
      </dsp:nvSpPr>
      <dsp:spPr>
        <a:xfrm>
          <a:off x="362466" y="492"/>
          <a:ext cx="1257642" cy="1298255"/>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a:glow rad="508000">
            <a:schemeClr val="bg1">
              <a:lumMod val="10000"/>
              <a:lumOff val="90000"/>
              <a:alpha val="5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a:latin typeface="Franklin Gothic Book" panose="020B0503020102020204" pitchFamily="34" charset="0"/>
            </a:rPr>
            <a:t>MSI/ASIP Program</a:t>
          </a:r>
        </a:p>
      </dsp:txBody>
      <dsp:txXfrm>
        <a:off x="546643" y="190617"/>
        <a:ext cx="889288" cy="918005"/>
      </dsp:txXfrm>
    </dsp:sp>
    <dsp:sp modelId="{834DE350-9FB9-4CE3-87E5-ABDB16995527}">
      <dsp:nvSpPr>
        <dsp:cNvPr id="0" name=""/>
        <dsp:cNvSpPr/>
      </dsp:nvSpPr>
      <dsp:spPr>
        <a:xfrm>
          <a:off x="686159" y="1384183"/>
          <a:ext cx="610255" cy="610255"/>
        </a:xfrm>
        <a:prstGeom prst="mathPlus">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767048" y="1617545"/>
        <a:ext cx="448477" cy="143531"/>
      </dsp:txXfrm>
    </dsp:sp>
    <dsp:sp modelId="{03F6E36C-D6EC-475A-940D-36650AE7B87A}">
      <dsp:nvSpPr>
        <dsp:cNvPr id="0" name=""/>
        <dsp:cNvSpPr/>
      </dsp:nvSpPr>
      <dsp:spPr>
        <a:xfrm>
          <a:off x="342749" y="2079875"/>
          <a:ext cx="1297077" cy="129346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latin typeface="Franklin Gothic Book" panose="020B0503020102020204" pitchFamily="34" charset="0"/>
            </a:rPr>
            <a:t>Workforce Development (WFD)</a:t>
          </a:r>
        </a:p>
      </dsp:txBody>
      <dsp:txXfrm>
        <a:off x="532702" y="2269299"/>
        <a:ext cx="917171" cy="914620"/>
      </dsp:txXfrm>
    </dsp:sp>
    <dsp:sp modelId="{29B50C6F-3E57-4969-A76E-9E460CCE7CF8}">
      <dsp:nvSpPr>
        <dsp:cNvPr id="0" name=""/>
        <dsp:cNvSpPr/>
      </dsp:nvSpPr>
      <dsp:spPr>
        <a:xfrm>
          <a:off x="1797651" y="1491215"/>
          <a:ext cx="334588" cy="391405"/>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97651" y="1569496"/>
        <a:ext cx="234212" cy="234843"/>
      </dsp:txXfrm>
    </dsp:sp>
    <dsp:sp modelId="{32DB20CE-4B37-4106-A9CC-10E65CE422DC}">
      <dsp:nvSpPr>
        <dsp:cNvPr id="0" name=""/>
        <dsp:cNvSpPr/>
      </dsp:nvSpPr>
      <dsp:spPr>
        <a:xfrm>
          <a:off x="2271125" y="889461"/>
          <a:ext cx="1522082" cy="159491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dirty="0">
              <a:latin typeface="Franklin Gothic Book" panose="020B0503020102020204" pitchFamily="34" charset="0"/>
            </a:rPr>
            <a:t>ADAC Education Program</a:t>
          </a:r>
        </a:p>
      </dsp:txBody>
      <dsp:txXfrm>
        <a:off x="2494029" y="1123031"/>
        <a:ext cx="1076274" cy="11277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E08D31-B892-4ADE-BDA0-5C2434F4F3F9}">
      <dsp:nvSpPr>
        <dsp:cNvPr id="0" name=""/>
        <dsp:cNvSpPr/>
      </dsp:nvSpPr>
      <dsp:spPr>
        <a:xfrm>
          <a:off x="1056170" y="219192"/>
          <a:ext cx="3401314" cy="1181231"/>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324AD0-7A25-4B62-9245-E1D905B91815}">
      <dsp:nvSpPr>
        <dsp:cNvPr id="0" name=""/>
        <dsp:cNvSpPr/>
      </dsp:nvSpPr>
      <dsp:spPr>
        <a:xfrm>
          <a:off x="2432516" y="3111628"/>
          <a:ext cx="659169" cy="421868"/>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BEC0D9-1810-46CE-AACE-9DB2B63A4FA0}">
      <dsp:nvSpPr>
        <dsp:cNvPr id="0" name=""/>
        <dsp:cNvSpPr/>
      </dsp:nvSpPr>
      <dsp:spPr>
        <a:xfrm>
          <a:off x="1180094" y="3496140"/>
          <a:ext cx="3164013" cy="599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u="sng" kern="1200" dirty="0"/>
            <a:t>ASIP Program</a:t>
          </a:r>
        </a:p>
      </dsp:txBody>
      <dsp:txXfrm>
        <a:off x="1180094" y="3496140"/>
        <a:ext cx="3164013" cy="599770"/>
      </dsp:txXfrm>
    </dsp:sp>
    <dsp:sp modelId="{A80A58B8-1C51-4332-A180-6663A007E276}">
      <dsp:nvSpPr>
        <dsp:cNvPr id="0" name=""/>
        <dsp:cNvSpPr/>
      </dsp:nvSpPr>
      <dsp:spPr>
        <a:xfrm>
          <a:off x="2292772" y="1491653"/>
          <a:ext cx="1186505" cy="1186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en-US" sz="1050" kern="1200" dirty="0">
              <a:solidFill>
                <a:srgbClr val="F8F8F8"/>
              </a:solidFill>
            </a:rPr>
            <a:t>Field Research Experience</a:t>
          </a:r>
        </a:p>
      </dsp:txBody>
      <dsp:txXfrm>
        <a:off x="2466532" y="1665413"/>
        <a:ext cx="838985" cy="838985"/>
      </dsp:txXfrm>
    </dsp:sp>
    <dsp:sp modelId="{FEEE4BC7-CB09-44ED-A50B-D93D113D5916}">
      <dsp:nvSpPr>
        <dsp:cNvPr id="0" name=""/>
        <dsp:cNvSpPr/>
      </dsp:nvSpPr>
      <dsp:spPr>
        <a:xfrm>
          <a:off x="1418169" y="475088"/>
          <a:ext cx="1186505" cy="1186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a:solidFill>
                <a:srgbClr val="F8F8F8"/>
              </a:solidFill>
            </a:rPr>
            <a:t>Independent Projects and Assignments</a:t>
          </a:r>
        </a:p>
      </dsp:txBody>
      <dsp:txXfrm>
        <a:off x="1591929" y="648848"/>
        <a:ext cx="838985" cy="838985"/>
      </dsp:txXfrm>
    </dsp:sp>
    <dsp:sp modelId="{1FC18A90-9EF4-C144-BECA-4CDD3B39776E}">
      <dsp:nvSpPr>
        <dsp:cNvPr id="0" name=""/>
        <dsp:cNvSpPr/>
      </dsp:nvSpPr>
      <dsp:spPr>
        <a:xfrm>
          <a:off x="2656633" y="314640"/>
          <a:ext cx="1186505" cy="1186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a:solidFill>
                <a:srgbClr val="F8F8F8"/>
              </a:solidFill>
            </a:rPr>
            <a:t>Guest Presentations</a:t>
          </a:r>
        </a:p>
      </dsp:txBody>
      <dsp:txXfrm>
        <a:off x="2830393" y="488400"/>
        <a:ext cx="838985" cy="838985"/>
      </dsp:txXfrm>
    </dsp:sp>
    <dsp:sp modelId="{C7305D55-243B-4C8D-B164-AE76108F2BD0}">
      <dsp:nvSpPr>
        <dsp:cNvPr id="0" name=""/>
        <dsp:cNvSpPr/>
      </dsp:nvSpPr>
      <dsp:spPr>
        <a:xfrm>
          <a:off x="926577" y="77482"/>
          <a:ext cx="3691349" cy="2953079"/>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4.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4/22/2022</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4/22/2022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3623271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411177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767927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049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9.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3106" y="2120712"/>
            <a:ext cx="8315936" cy="1484850"/>
          </a:xfrm>
        </p:spPr>
        <p:txBody>
          <a:bodyPr>
            <a:normAutofit fontScale="90000"/>
          </a:bodyPr>
          <a:lstStyle/>
          <a:p>
            <a:r>
              <a:rPr lang="en-US" sz="3600" dirty="0"/>
              <a:t/>
            </a:r>
            <a:br>
              <a:rPr lang="en-US" sz="3600" dirty="0"/>
            </a:br>
            <a:r>
              <a:rPr lang="en-US" sz="3600" dirty="0"/>
              <a:t>ADAC Year 8 Annual Meeting</a:t>
            </a:r>
            <a:br>
              <a:rPr lang="en-US" sz="3600" dirty="0"/>
            </a:br>
            <a:r>
              <a:rPr lang="en-US" sz="2700" dirty="0">
                <a:solidFill>
                  <a:srgbClr val="00B0F0"/>
                </a:solidFill>
              </a:rPr>
              <a:t>...Via Conference Call, 20-21 April 2022</a:t>
            </a:r>
            <a:r>
              <a:rPr lang="en-US" sz="3600" dirty="0"/>
              <a:t/>
            </a:r>
            <a:br>
              <a:rPr lang="en-US" sz="3600" dirty="0"/>
            </a:br>
            <a:r>
              <a:rPr lang="en-US" sz="3600" dirty="0"/>
              <a:t>ADAC Project Briefing</a:t>
            </a:r>
            <a:br>
              <a:rPr lang="en-US" sz="3600" dirty="0"/>
            </a:br>
            <a:r>
              <a:rPr lang="en-US" sz="3100" b="1" dirty="0">
                <a:solidFill>
                  <a:schemeClr val="accent1">
                    <a:lumMod val="60000"/>
                    <a:lumOff val="40000"/>
                  </a:schemeClr>
                </a:solidFill>
              </a:rPr>
              <a:t>ADAC’s Education Program:  Workforce Development</a:t>
            </a:r>
            <a:endParaRPr lang="en-US" sz="3000" b="1" i="1" dirty="0">
              <a:solidFill>
                <a:schemeClr val="accent1">
                  <a:lumMod val="60000"/>
                  <a:lumOff val="40000"/>
                </a:schemeClr>
              </a:solidFill>
            </a:endParaRPr>
          </a:p>
        </p:txBody>
      </p:sp>
      <p:sp>
        <p:nvSpPr>
          <p:cNvPr id="4" name="Text Placeholder 3"/>
          <p:cNvSpPr>
            <a:spLocks noGrp="1"/>
          </p:cNvSpPr>
          <p:nvPr>
            <p:ph type="body" sz="quarter" idx="10"/>
          </p:nvPr>
        </p:nvSpPr>
        <p:spPr>
          <a:xfrm>
            <a:off x="1495300" y="3994863"/>
            <a:ext cx="7112672" cy="745303"/>
          </a:xfrm>
        </p:spPr>
        <p:txBody>
          <a:bodyPr>
            <a:normAutofit/>
          </a:bodyPr>
          <a:lstStyle/>
          <a:p>
            <a:r>
              <a:rPr lang="en-US" sz="1900" i="1" dirty="0">
                <a:solidFill>
                  <a:schemeClr val="tx2"/>
                </a:solidFill>
              </a:rPr>
              <a:t>Heather Paulsen, ADAC Finance Director</a:t>
            </a:r>
          </a:p>
          <a:p>
            <a:r>
              <a:rPr lang="en-US" sz="1900" i="1" dirty="0">
                <a:solidFill>
                  <a:schemeClr val="tx2"/>
                </a:solidFill>
              </a:rPr>
              <a:t>Kevin Fitzpatrick, ADAC Fellow</a:t>
            </a:r>
          </a:p>
        </p:txBody>
      </p:sp>
      <p:pic>
        <p:nvPicPr>
          <p:cNvPr id="5" name="Picture 4"/>
          <p:cNvPicPr>
            <a:picLocks noChangeAspect="1"/>
          </p:cNvPicPr>
          <p:nvPr/>
        </p:nvPicPr>
        <p:blipFill rotWithShape="1">
          <a:blip r:embed="rId2"/>
          <a:srcRect t="16878" r="13270" b="12041"/>
          <a:stretch/>
        </p:blipFill>
        <p:spPr>
          <a:xfrm>
            <a:off x="8930112" y="2522975"/>
            <a:ext cx="2808782" cy="1702184"/>
          </a:xfrm>
          <a:prstGeom prst="rect">
            <a:avLst/>
          </a:prstGeom>
          <a:ln w="19050">
            <a:solidFill>
              <a:schemeClr val="tx1"/>
            </a:solid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0112" y="4367514"/>
            <a:ext cx="2807208" cy="1869977"/>
          </a:xfrm>
          <a:prstGeom prst="rect">
            <a:avLst/>
          </a:prstGeom>
          <a:ln w="19050">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0112" y="508419"/>
            <a:ext cx="2807208" cy="1872201"/>
          </a:xfrm>
          <a:prstGeom prst="rect">
            <a:avLst/>
          </a:prstGeom>
          <a:ln w="19050">
            <a:solidFill>
              <a:schemeClr val="tx1"/>
            </a:solidFill>
          </a:ln>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7"/>
            <a:ext cx="10713121" cy="1037138"/>
          </a:xfrm>
        </p:spPr>
        <p:txBody>
          <a:bodyPr>
            <a:normAutofit/>
          </a:bodyPr>
          <a:lstStyle/>
          <a:p>
            <a:r>
              <a:rPr lang="en-US" sz="3600" dirty="0"/>
              <a:t>ADAC Education Program: </a:t>
            </a:r>
            <a:r>
              <a:rPr lang="en-US" sz="3600" i="1" dirty="0"/>
              <a:t>Structure</a:t>
            </a:r>
            <a:endParaRPr lang="en-US" sz="2700" i="1" dirty="0">
              <a:solidFill>
                <a:srgbClr val="FFFF00"/>
              </a:solidFill>
            </a:endParaRPr>
          </a:p>
        </p:txBody>
      </p:sp>
      <p:sp>
        <p:nvSpPr>
          <p:cNvPr id="3" name="Content Placeholder 2"/>
          <p:cNvSpPr>
            <a:spLocks noGrp="1"/>
          </p:cNvSpPr>
          <p:nvPr>
            <p:ph idx="4294967295"/>
          </p:nvPr>
        </p:nvSpPr>
        <p:spPr>
          <a:xfrm>
            <a:off x="419238" y="1840999"/>
            <a:ext cx="2082224" cy="2436711"/>
          </a:xfrm>
        </p:spPr>
        <p:txBody>
          <a:bodyPr>
            <a:normAutofit fontScale="92500" lnSpcReduction="10000"/>
          </a:bodyPr>
          <a:lstStyle/>
          <a:p>
            <a:pPr marL="0" indent="0">
              <a:buNone/>
            </a:pPr>
            <a:r>
              <a:rPr lang="en-US" dirty="0"/>
              <a:t>The ADAC Education Program is comprised of two major components:</a:t>
            </a:r>
          </a:p>
          <a:p>
            <a:pPr marL="0" indent="0">
              <a:buNone/>
            </a:pPr>
            <a:endParaRPr lang="en-US" dirty="0"/>
          </a:p>
        </p:txBody>
      </p:sp>
      <p:graphicFrame>
        <p:nvGraphicFramePr>
          <p:cNvPr id="6" name="Content Placeholder 3"/>
          <p:cNvGraphicFramePr>
            <a:graphicFrameLocks/>
          </p:cNvGraphicFramePr>
          <p:nvPr/>
        </p:nvGraphicFramePr>
        <p:xfrm>
          <a:off x="3309834" y="1516375"/>
          <a:ext cx="8391610" cy="4059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98CDE701-7EF0-44C9-AD41-696E85751A96}"/>
              </a:ext>
            </a:extLst>
          </p:cNvPr>
          <p:cNvSpPr/>
          <p:nvPr/>
        </p:nvSpPr>
        <p:spPr>
          <a:xfrm>
            <a:off x="629564" y="0"/>
            <a:ext cx="3023007"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Tree>
    <p:extLst>
      <p:ext uri="{BB962C8B-B14F-4D97-AF65-F5344CB8AC3E}">
        <p14:creationId xmlns:p14="http://schemas.microsoft.com/office/powerpoint/2010/main" val="1949494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CF82-A014-D648-80C7-D17CF5345A31}"/>
              </a:ext>
            </a:extLst>
          </p:cNvPr>
          <p:cNvSpPr>
            <a:spLocks noGrp="1"/>
          </p:cNvSpPr>
          <p:nvPr>
            <p:ph type="title"/>
          </p:nvPr>
        </p:nvSpPr>
        <p:spPr>
          <a:xfrm>
            <a:off x="838200" y="2485915"/>
            <a:ext cx="10515600" cy="2852737"/>
          </a:xfrm>
        </p:spPr>
        <p:txBody>
          <a:bodyPr/>
          <a:lstStyle/>
          <a:p>
            <a:r>
              <a:rPr lang="en-US" b="0" dirty="0"/>
              <a:t>ADAC’s Workforce Development (WFD) Fellowship Program</a:t>
            </a:r>
            <a:br>
              <a:rPr lang="en-US" b="0" dirty="0"/>
            </a:br>
            <a:endParaRPr lang="en-US" dirty="0"/>
          </a:p>
        </p:txBody>
      </p:sp>
      <p:sp>
        <p:nvSpPr>
          <p:cNvPr id="5" name="Rectangle 4">
            <a:extLst>
              <a:ext uri="{FF2B5EF4-FFF2-40B4-BE49-F238E27FC236}">
                <a16:creationId xmlns:a16="http://schemas.microsoft.com/office/drawing/2014/main" id="{FEF92453-DDC7-C24A-B65F-A416E1F3F19F}"/>
              </a:ext>
            </a:extLst>
          </p:cNvPr>
          <p:cNvSpPr/>
          <p:nvPr/>
        </p:nvSpPr>
        <p:spPr>
          <a:xfrm>
            <a:off x="629564" y="0"/>
            <a:ext cx="3023007"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Tree>
    <p:extLst>
      <p:ext uri="{BB962C8B-B14F-4D97-AF65-F5344CB8AC3E}">
        <p14:creationId xmlns:p14="http://schemas.microsoft.com/office/powerpoint/2010/main" val="810511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9564" y="892281"/>
            <a:ext cx="5120114" cy="1460812"/>
          </a:xfrm>
        </p:spPr>
        <p:txBody>
          <a:bodyPr vert="horz" lIns="91440" tIns="45720" rIns="91440" bIns="45720" rtlCol="0" anchor="ctr">
            <a:normAutofit fontScale="90000"/>
          </a:bodyPr>
          <a:lstStyle/>
          <a:p>
            <a:r>
              <a:rPr lang="en-US" sz="3200" dirty="0">
                <a:latin typeface="+mj-lt"/>
              </a:rPr>
              <a:t>ADAC’s Workforce Development (WFD) Fellowship Program</a:t>
            </a:r>
            <a:br>
              <a:rPr lang="en-US" sz="3200" dirty="0">
                <a:latin typeface="+mj-lt"/>
              </a:rPr>
            </a:br>
            <a:endParaRPr lang="en-US" sz="3200" i="1" dirty="0">
              <a:latin typeface="+mj-lt"/>
            </a:endParaRPr>
          </a:p>
        </p:txBody>
      </p:sp>
      <p:cxnSp>
        <p:nvCxnSpPr>
          <p:cNvPr id="13" name="Straight Arrow Connector 12">
            <a:extLst>
              <a:ext uri="{FF2B5EF4-FFF2-40B4-BE49-F238E27FC236}">
                <a16:creationId xmlns:a16="http://schemas.microsoft.com/office/drawing/2014/main" id="{E4A809D5-3600-46D4-A466-67F2349A54F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4294967295"/>
          </p:nvPr>
        </p:nvSpPr>
        <p:spPr>
          <a:xfrm>
            <a:off x="655321" y="2575034"/>
            <a:ext cx="5120113" cy="2815111"/>
          </a:xfrm>
        </p:spPr>
        <p:txBody>
          <a:bodyPr vert="horz" lIns="91440" tIns="45720" rIns="91440" bIns="45720" rtlCol="0">
            <a:normAutofit fontScale="70000" lnSpcReduction="20000"/>
          </a:bodyPr>
          <a:lstStyle/>
          <a:p>
            <a:pPr>
              <a:lnSpc>
                <a:spcPct val="90000"/>
              </a:lnSpc>
            </a:pPr>
            <a:r>
              <a:rPr lang="en-US" sz="2400" u="sng" dirty="0">
                <a:latin typeface="+mn-lt"/>
              </a:rPr>
              <a:t>Project Principal Investigator</a:t>
            </a:r>
            <a:r>
              <a:rPr lang="en-US" sz="2400" dirty="0">
                <a:latin typeface="+mn-lt"/>
              </a:rPr>
              <a:t>: Jeffrey Libby, Executive Director </a:t>
            </a:r>
          </a:p>
          <a:p>
            <a:pPr marL="0" indent="0">
              <a:lnSpc>
                <a:spcPct val="90000"/>
              </a:lnSpc>
              <a:buNone/>
            </a:pPr>
            <a:endParaRPr lang="en-US" sz="2400" dirty="0">
              <a:latin typeface="+mn-lt"/>
            </a:endParaRPr>
          </a:p>
          <a:p>
            <a:pPr>
              <a:lnSpc>
                <a:spcPct val="90000"/>
              </a:lnSpc>
            </a:pPr>
            <a:r>
              <a:rPr lang="en-US" sz="2400" u="sng" dirty="0">
                <a:latin typeface="+mn-lt"/>
              </a:rPr>
              <a:t>Lead Institution</a:t>
            </a:r>
            <a:r>
              <a:rPr lang="en-US" sz="2400" dirty="0">
                <a:latin typeface="+mn-lt"/>
              </a:rPr>
              <a:t>: University of Alaska Anchorage (UAA)(SME)</a:t>
            </a:r>
          </a:p>
          <a:p>
            <a:pPr marL="0" indent="0">
              <a:lnSpc>
                <a:spcPct val="90000"/>
              </a:lnSpc>
              <a:buNone/>
            </a:pPr>
            <a:endParaRPr lang="en-US" sz="2400" dirty="0">
              <a:latin typeface="+mn-lt"/>
            </a:endParaRPr>
          </a:p>
          <a:p>
            <a:pPr>
              <a:lnSpc>
                <a:spcPct val="90000"/>
              </a:lnSpc>
            </a:pPr>
            <a:r>
              <a:rPr lang="en-US" sz="2400" u="sng" dirty="0">
                <a:latin typeface="+mn-lt"/>
              </a:rPr>
              <a:t>Supporting Institutions</a:t>
            </a:r>
            <a:r>
              <a:rPr lang="en-US" sz="2400" dirty="0">
                <a:latin typeface="+mn-lt"/>
              </a:rPr>
              <a:t>: </a:t>
            </a:r>
          </a:p>
          <a:p>
            <a:pPr lvl="1">
              <a:lnSpc>
                <a:spcPct val="90000"/>
              </a:lnSpc>
            </a:pPr>
            <a:r>
              <a:rPr lang="en-US" sz="2000" dirty="0">
                <a:latin typeface="+mn-lt"/>
              </a:rPr>
              <a:t>The University of Texas El Paso (MSI)</a:t>
            </a:r>
          </a:p>
          <a:p>
            <a:pPr lvl="1">
              <a:lnSpc>
                <a:spcPct val="90000"/>
              </a:lnSpc>
            </a:pPr>
            <a:r>
              <a:rPr lang="en-US" sz="2000" dirty="0">
                <a:latin typeface="+mn-lt"/>
              </a:rPr>
              <a:t>The University of Alaska Fairbanks (SME)</a:t>
            </a:r>
          </a:p>
          <a:p>
            <a:pPr lvl="1">
              <a:lnSpc>
                <a:spcPct val="90000"/>
              </a:lnSpc>
            </a:pPr>
            <a:r>
              <a:rPr lang="en-US" sz="2000" dirty="0">
                <a:latin typeface="+mn-lt"/>
              </a:rPr>
              <a:t>The University of New Hampshire </a:t>
            </a:r>
          </a:p>
          <a:p>
            <a:pPr lvl="1">
              <a:lnSpc>
                <a:spcPct val="90000"/>
              </a:lnSpc>
            </a:pPr>
            <a:r>
              <a:rPr lang="en-US" sz="2000" dirty="0">
                <a:latin typeface="+mn-lt"/>
              </a:rPr>
              <a:t>The University of New Orleans</a:t>
            </a:r>
          </a:p>
          <a:p>
            <a:pPr marL="0" indent="0">
              <a:lnSpc>
                <a:spcPct val="90000"/>
              </a:lnSpc>
              <a:buNone/>
            </a:pPr>
            <a:endParaRPr lang="en-US" sz="2400" dirty="0">
              <a:latin typeface="+mn-lt"/>
            </a:endParaRPr>
          </a:p>
          <a:p>
            <a:pPr>
              <a:lnSpc>
                <a:spcPct val="90000"/>
              </a:lnSpc>
            </a:pPr>
            <a:r>
              <a:rPr lang="en-US" sz="2400" u="sng" dirty="0">
                <a:latin typeface="+mn-lt"/>
              </a:rPr>
              <a:t>Supporting Team</a:t>
            </a:r>
            <a:r>
              <a:rPr lang="en-US" sz="2400" dirty="0">
                <a:latin typeface="+mn-lt"/>
              </a:rPr>
              <a:t>: Dr. </a:t>
            </a:r>
            <a:r>
              <a:rPr lang="en-US" sz="2400">
                <a:latin typeface="+mn-lt"/>
              </a:rPr>
              <a:t>Doug Causey, Kori Orion</a:t>
            </a:r>
            <a:endParaRPr lang="en-US" sz="1800" dirty="0">
              <a:latin typeface="+mn-lt"/>
            </a:endParaRPr>
          </a:p>
        </p:txBody>
      </p:sp>
      <p:pic>
        <p:nvPicPr>
          <p:cNvPr id="8" name="Picture 7" descr="Two people looking at a computer screen&#10;&#10;Description automatically generated with medium confidence">
            <a:extLst>
              <a:ext uri="{FF2B5EF4-FFF2-40B4-BE49-F238E27FC236}">
                <a16:creationId xmlns:a16="http://schemas.microsoft.com/office/drawing/2014/main" id="{4A559D30-AE6C-EB44-AAB7-52180D96B1E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277" r="29276" b="-1"/>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9" name="Rectangle 8">
            <a:extLst>
              <a:ext uri="{FF2B5EF4-FFF2-40B4-BE49-F238E27FC236}">
                <a16:creationId xmlns:a16="http://schemas.microsoft.com/office/drawing/2014/main" id="{28CFB1A1-5979-BA4D-A8F8-3020D673283B}"/>
              </a:ext>
            </a:extLst>
          </p:cNvPr>
          <p:cNvSpPr/>
          <p:nvPr/>
        </p:nvSpPr>
        <p:spPr>
          <a:xfrm>
            <a:off x="629564" y="0"/>
            <a:ext cx="3023007"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Tree>
    <p:extLst>
      <p:ext uri="{BB962C8B-B14F-4D97-AF65-F5344CB8AC3E}">
        <p14:creationId xmlns:p14="http://schemas.microsoft.com/office/powerpoint/2010/main" val="3304632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210" y="378439"/>
            <a:ext cx="7681078" cy="418699"/>
          </a:xfrm>
        </p:spPr>
        <p:txBody>
          <a:bodyPr anchor="ctr">
            <a:normAutofit fontScale="90000"/>
          </a:bodyPr>
          <a:lstStyle/>
          <a:p>
            <a:pPr algn="ctr"/>
            <a:r>
              <a:rPr lang="en-US" dirty="0"/>
              <a:t>Workforce Development (WFD) Fellowship Program</a:t>
            </a:r>
          </a:p>
        </p:txBody>
      </p:sp>
      <p:sp>
        <p:nvSpPr>
          <p:cNvPr id="4" name="Text Placeholder 3"/>
          <p:cNvSpPr>
            <a:spLocks noGrp="1"/>
          </p:cNvSpPr>
          <p:nvPr>
            <p:ph type="body" sz="half" idx="2"/>
          </p:nvPr>
        </p:nvSpPr>
        <p:spPr>
          <a:xfrm>
            <a:off x="240632" y="819442"/>
            <a:ext cx="7161195" cy="4897964"/>
          </a:xfrm>
        </p:spPr>
        <p:txBody>
          <a:bodyPr>
            <a:normAutofit/>
          </a:bodyPr>
          <a:lstStyle/>
          <a:p>
            <a:r>
              <a:rPr lang="en-US" sz="1700" dirty="0"/>
              <a:t>ADAC’s WFD Fellows are funded via a DHS S&amp;T OUP Cooperative Grant</a:t>
            </a:r>
            <a:endParaRPr lang="en-US" altLang="en-US" b="1" u="sng" dirty="0">
              <a:solidFill>
                <a:schemeClr val="bg1">
                  <a:lumMod val="10000"/>
                  <a:lumOff val="90000"/>
                </a:schemeClr>
              </a:solidFill>
              <a:cs typeface="Arial" charset="0"/>
            </a:endParaRPr>
          </a:p>
          <a:p>
            <a:pPr marL="228600" indent="-171450">
              <a:spcAft>
                <a:spcPts val="600"/>
              </a:spcAft>
              <a:defRPr/>
            </a:pPr>
            <a:r>
              <a:rPr lang="en-US" altLang="en-US" b="1" u="sng" dirty="0">
                <a:solidFill>
                  <a:schemeClr val="accent1">
                    <a:lumMod val="60000"/>
                    <a:lumOff val="40000"/>
                  </a:schemeClr>
                </a:solidFill>
                <a:cs typeface="Arial" charset="0"/>
              </a:rPr>
              <a:t>Project Objectives:</a:t>
            </a:r>
          </a:p>
          <a:p>
            <a:pPr marL="285750" indent="-285750">
              <a:buFont typeface="Arial" panose="020B0604020202020204" pitchFamily="34" charset="0"/>
              <a:buChar char="•"/>
              <a:defRPr/>
            </a:pPr>
            <a:r>
              <a:rPr lang="en-US" altLang="en-US" dirty="0">
                <a:solidFill>
                  <a:schemeClr val="bg1">
                    <a:lumMod val="10000"/>
                    <a:lumOff val="90000"/>
                  </a:schemeClr>
                </a:solidFill>
              </a:rPr>
              <a:t>Attract the highest caliber undergraduate and graduate students to our education programs.</a:t>
            </a:r>
          </a:p>
          <a:p>
            <a:pPr marL="285750" indent="-285750">
              <a:buFont typeface="Arial" panose="020B0604020202020204" pitchFamily="34" charset="0"/>
              <a:buChar char="•"/>
              <a:defRPr/>
            </a:pPr>
            <a:r>
              <a:rPr lang="en-US" dirty="0">
                <a:solidFill>
                  <a:schemeClr val="bg1">
                    <a:lumMod val="10000"/>
                    <a:lumOff val="90000"/>
                  </a:schemeClr>
                </a:solidFill>
              </a:rPr>
              <a:t>Nurture and train these students for careers in DHS — related applied fields of science and technology.</a:t>
            </a:r>
          </a:p>
          <a:p>
            <a:pPr marL="285750" indent="-285750">
              <a:buFont typeface="Arial" panose="020B0604020202020204" pitchFamily="34" charset="0"/>
              <a:buChar char="•"/>
              <a:defRPr/>
            </a:pPr>
            <a:r>
              <a:rPr lang="en-US" dirty="0">
                <a:solidFill>
                  <a:schemeClr val="bg1">
                    <a:lumMod val="10000"/>
                    <a:lumOff val="90000"/>
                  </a:schemeClr>
                </a:solidFill>
              </a:rPr>
              <a:t>Provide students opportunities for direct involvement in DHS operations and embedded research among our DHS collaborators and stakeholders.</a:t>
            </a:r>
          </a:p>
          <a:p>
            <a:pPr marL="285750" indent="-285750">
              <a:buFont typeface="Arial" panose="020B0604020202020204" pitchFamily="34" charset="0"/>
              <a:buChar char="•"/>
              <a:defRPr/>
            </a:pPr>
            <a:r>
              <a:rPr lang="en-US" dirty="0">
                <a:solidFill>
                  <a:schemeClr val="bg1">
                    <a:lumMod val="10000"/>
                    <a:lumOff val="90000"/>
                  </a:schemeClr>
                </a:solidFill>
              </a:rPr>
              <a:t>Provide education and mentorship to students that leads to timely completion of degrees and fulfilling careers in DHS Enterprise or related fields.</a:t>
            </a:r>
          </a:p>
          <a:p>
            <a:pPr>
              <a:defRPr/>
            </a:pPr>
            <a:endParaRPr lang="en-US" dirty="0">
              <a:solidFill>
                <a:schemeClr val="bg1">
                  <a:lumMod val="10000"/>
                  <a:lumOff val="90000"/>
                </a:schemeClr>
              </a:solidFill>
            </a:endParaRPr>
          </a:p>
          <a:p>
            <a:pPr marL="228600" indent="-171450">
              <a:spcAft>
                <a:spcPts val="600"/>
              </a:spcAft>
              <a:defRPr/>
            </a:pPr>
            <a:r>
              <a:rPr lang="en-US" altLang="en-US" b="1" u="sng" dirty="0">
                <a:solidFill>
                  <a:schemeClr val="accent1">
                    <a:lumMod val="60000"/>
                    <a:lumOff val="40000"/>
                  </a:schemeClr>
                </a:solidFill>
                <a:cs typeface="Arial" charset="0"/>
              </a:rPr>
              <a:t>Potential Impact:</a:t>
            </a:r>
          </a:p>
          <a:p>
            <a:pPr marL="285750" indent="-285750">
              <a:buFont typeface="Arial" panose="020B0604020202020204" pitchFamily="34" charset="0"/>
              <a:buChar char="•"/>
              <a:defRPr/>
            </a:pPr>
            <a:r>
              <a:rPr lang="en-US" altLang="en-US" dirty="0">
                <a:solidFill>
                  <a:schemeClr val="bg1">
                    <a:lumMod val="10000"/>
                    <a:lumOff val="90000"/>
                  </a:schemeClr>
                </a:solidFill>
                <a:cs typeface="Times New Roman" pitchFamily="18" charset="0"/>
              </a:rPr>
              <a:t>Contribute to the growth of highly skilled workforce for Homeland Security agencies.</a:t>
            </a:r>
          </a:p>
          <a:p>
            <a:pPr marL="285750" indent="-285750">
              <a:buFont typeface="Arial" panose="020B0604020202020204" pitchFamily="34" charset="0"/>
              <a:buChar char="•"/>
              <a:defRPr/>
            </a:pPr>
            <a:r>
              <a:rPr lang="en-US" altLang="en-US" dirty="0">
                <a:solidFill>
                  <a:schemeClr val="bg1">
                    <a:lumMod val="10000"/>
                    <a:lumOff val="90000"/>
                  </a:schemeClr>
                </a:solidFill>
                <a:cs typeface="Times New Roman" pitchFamily="18" charset="0"/>
              </a:rPr>
              <a:t>Contribute to the capability of US Coast Guard operator and in support of USCG missions in the Arctic. </a:t>
            </a:r>
          </a:p>
          <a:p>
            <a:endParaRPr lang="en-US" dirty="0"/>
          </a:p>
        </p:txBody>
      </p:sp>
      <p:graphicFrame>
        <p:nvGraphicFramePr>
          <p:cNvPr id="3" name="Diagram 2"/>
          <p:cNvGraphicFramePr/>
          <p:nvPr/>
        </p:nvGraphicFramePr>
        <p:xfrm>
          <a:off x="7401828" y="1871931"/>
          <a:ext cx="4261086" cy="3393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EF488FB9-2E2E-A84B-A62C-00BE246A783A}"/>
              </a:ext>
            </a:extLst>
          </p:cNvPr>
          <p:cNvSpPr/>
          <p:nvPr/>
        </p:nvSpPr>
        <p:spPr>
          <a:xfrm>
            <a:off x="629564" y="0"/>
            <a:ext cx="3023007"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Tree>
    <p:extLst>
      <p:ext uri="{BB962C8B-B14F-4D97-AF65-F5344CB8AC3E}">
        <p14:creationId xmlns:p14="http://schemas.microsoft.com/office/powerpoint/2010/main" val="3499781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6509" y="441859"/>
            <a:ext cx="10684043" cy="515464"/>
          </a:xfrm>
        </p:spPr>
        <p:txBody>
          <a:bodyPr>
            <a:normAutofit fontScale="90000"/>
          </a:bodyPr>
          <a:lstStyle/>
          <a:p>
            <a:r>
              <a:rPr lang="en-US" sz="3600" dirty="0"/>
              <a:t>ADAC Education Program: </a:t>
            </a:r>
            <a:r>
              <a:rPr lang="en-US" sz="3600" i="1" dirty="0"/>
              <a:t>Eligibility, Commitment, &amp; Support</a:t>
            </a:r>
          </a:p>
        </p:txBody>
      </p:sp>
      <p:sp>
        <p:nvSpPr>
          <p:cNvPr id="3" name="Content Placeholder 2"/>
          <p:cNvSpPr>
            <a:spLocks noGrp="1"/>
          </p:cNvSpPr>
          <p:nvPr>
            <p:ph idx="4294967295"/>
          </p:nvPr>
        </p:nvSpPr>
        <p:spPr>
          <a:xfrm>
            <a:off x="262760" y="1027631"/>
            <a:ext cx="11435254" cy="313548"/>
          </a:xfrm>
        </p:spPr>
        <p:txBody>
          <a:bodyPr>
            <a:noAutofit/>
          </a:bodyPr>
          <a:lstStyle/>
          <a:p>
            <a:pPr marL="0" indent="0">
              <a:buNone/>
            </a:pPr>
            <a:r>
              <a:rPr lang="en-US" sz="1400" dirty="0">
                <a:solidFill>
                  <a:schemeClr val="accent1">
                    <a:lumMod val="60000"/>
                    <a:lumOff val="40000"/>
                  </a:schemeClr>
                </a:solidFill>
              </a:rPr>
              <a:t>A</a:t>
            </a:r>
            <a:r>
              <a:rPr lang="en-US" sz="1400" b="1" dirty="0">
                <a:solidFill>
                  <a:schemeClr val="accent1">
                    <a:lumMod val="60000"/>
                    <a:lumOff val="40000"/>
                  </a:schemeClr>
                </a:solidFill>
              </a:rPr>
              <a:t>DAC Education Program is open to undergraduate, graduate and advanced graduate students. The following apply to all fellows and interns</a:t>
            </a:r>
            <a:r>
              <a:rPr lang="en-US" sz="1600" b="1" dirty="0">
                <a:solidFill>
                  <a:schemeClr val="accent1">
                    <a:lumMod val="60000"/>
                    <a:lumOff val="40000"/>
                  </a:schemeClr>
                </a:solidFill>
              </a:rPr>
              <a:t>:</a:t>
            </a:r>
          </a:p>
          <a:p>
            <a:pPr marL="0" indent="0">
              <a:buNone/>
            </a:pPr>
            <a:endParaRPr lang="en-US" sz="1700" dirty="0"/>
          </a:p>
        </p:txBody>
      </p:sp>
      <p:sp>
        <p:nvSpPr>
          <p:cNvPr id="5" name="Content Placeholder 2"/>
          <p:cNvSpPr txBox="1">
            <a:spLocks/>
          </p:cNvSpPr>
          <p:nvPr/>
        </p:nvSpPr>
        <p:spPr>
          <a:xfrm>
            <a:off x="262760" y="1500172"/>
            <a:ext cx="3292076" cy="4091331"/>
          </a:xfrm>
          <a:prstGeom prst="rect">
            <a:avLst/>
          </a:prstGeom>
          <a:solidFill>
            <a:schemeClr val="bg1"/>
          </a:solidFill>
          <a:ln w="38100">
            <a:solidFill>
              <a:srgbClr val="34507A"/>
            </a:solidFill>
          </a:ln>
        </p:spPr>
        <p:txBody>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i="1" u="sng" dirty="0"/>
              <a:t>Eligibility requirements:</a:t>
            </a:r>
            <a:endParaRPr lang="en-US" sz="2400" i="1" dirty="0"/>
          </a:p>
          <a:p>
            <a:pPr marL="0" indent="0">
              <a:lnSpc>
                <a:spcPct val="150000"/>
              </a:lnSpc>
              <a:buFont typeface="Arial" panose="020B0604020202020204" pitchFamily="34" charset="0"/>
              <a:buNone/>
            </a:pPr>
            <a:r>
              <a:rPr lang="en-US" sz="2400" i="1" dirty="0">
                <a:solidFill>
                  <a:schemeClr val="accent2">
                    <a:lumMod val="75000"/>
                  </a:schemeClr>
                </a:solidFill>
              </a:rPr>
              <a:t>◦</a:t>
            </a:r>
            <a:r>
              <a:rPr lang="en-US" sz="2400" i="1" dirty="0"/>
              <a:t> </a:t>
            </a:r>
            <a:r>
              <a:rPr lang="en-US" sz="2200" dirty="0"/>
              <a:t>U.S. citizenship</a:t>
            </a:r>
          </a:p>
          <a:p>
            <a:pPr marL="0" indent="0">
              <a:lnSpc>
                <a:spcPct val="150000"/>
              </a:lnSpc>
              <a:buNone/>
            </a:pPr>
            <a:r>
              <a:rPr lang="en-US" sz="2000" i="1" dirty="0">
                <a:solidFill>
                  <a:schemeClr val="accent2">
                    <a:lumMod val="75000"/>
                  </a:schemeClr>
                </a:solidFill>
              </a:rPr>
              <a:t>◦</a:t>
            </a:r>
            <a:r>
              <a:rPr lang="en-US" sz="2000" i="1" dirty="0"/>
              <a:t> </a:t>
            </a:r>
            <a:r>
              <a:rPr lang="en-US" sz="2200" dirty="0"/>
              <a:t>STEM major</a:t>
            </a:r>
            <a:br>
              <a:rPr lang="en-US" sz="2200" dirty="0"/>
            </a:br>
            <a:r>
              <a:rPr lang="en-US" sz="2000" i="1" dirty="0">
                <a:solidFill>
                  <a:schemeClr val="accent2">
                    <a:lumMod val="75000"/>
                  </a:schemeClr>
                </a:solidFill>
              </a:rPr>
              <a:t>◦</a:t>
            </a:r>
            <a:r>
              <a:rPr lang="en-US" sz="2000" i="1" dirty="0"/>
              <a:t> </a:t>
            </a:r>
            <a:r>
              <a:rPr lang="en-US" sz="2200" dirty="0"/>
              <a:t>Clear background check</a:t>
            </a:r>
          </a:p>
          <a:p>
            <a:pPr marL="0" indent="0">
              <a:buNone/>
            </a:pPr>
            <a:r>
              <a:rPr lang="en-US" sz="2000" i="1" dirty="0">
                <a:solidFill>
                  <a:schemeClr val="accent2">
                    <a:lumMod val="75000"/>
                  </a:schemeClr>
                </a:solidFill>
              </a:rPr>
              <a:t>◦</a:t>
            </a:r>
            <a:r>
              <a:rPr lang="en-US" sz="2000" i="1" dirty="0"/>
              <a:t> </a:t>
            </a:r>
            <a:r>
              <a:rPr lang="en-US" sz="2200" dirty="0"/>
              <a:t>Achieve &amp; maintain a cumulative GPA of 3.30</a:t>
            </a:r>
          </a:p>
        </p:txBody>
      </p:sp>
      <p:sp>
        <p:nvSpPr>
          <p:cNvPr id="7" name="Content Placeholder 2"/>
          <p:cNvSpPr txBox="1">
            <a:spLocks/>
          </p:cNvSpPr>
          <p:nvPr/>
        </p:nvSpPr>
        <p:spPr>
          <a:xfrm>
            <a:off x="7988900" y="1500172"/>
            <a:ext cx="3709114" cy="4209357"/>
          </a:xfrm>
          <a:prstGeom prst="rect">
            <a:avLst/>
          </a:prstGeom>
          <a:solidFill>
            <a:schemeClr val="bg1"/>
          </a:solidFill>
          <a:ln w="38100">
            <a:solidFill>
              <a:srgbClr val="34507A"/>
            </a:solidFill>
          </a:ln>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a:solidFill>
                  <a:schemeClr val="tx1"/>
                </a:solidFill>
                <a:latin typeface="Franklin Gothic Medium Cond" panose="020B06060304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u="sng" dirty="0">
                <a:latin typeface="Franklin Gothic Book" panose="020B0503020102020204" pitchFamily="34" charset="0"/>
              </a:rPr>
              <a:t>Support:</a:t>
            </a:r>
            <a:br>
              <a:rPr lang="en-US" i="1" u="sng" dirty="0">
                <a:latin typeface="Franklin Gothic Book" panose="020B0503020102020204" pitchFamily="34" charset="0"/>
              </a:rPr>
            </a:br>
            <a:r>
              <a:rPr lang="en-US" sz="2000" dirty="0">
                <a:solidFill>
                  <a:schemeClr val="accent2">
                    <a:lumMod val="75000"/>
                  </a:schemeClr>
                </a:solidFill>
              </a:rPr>
              <a:t>◦</a:t>
            </a:r>
            <a:r>
              <a:rPr lang="en-US" sz="2000" i="1" dirty="0">
                <a:solidFill>
                  <a:schemeClr val="accent2">
                    <a:lumMod val="75000"/>
                  </a:schemeClr>
                </a:solidFill>
              </a:rPr>
              <a:t> </a:t>
            </a:r>
            <a:r>
              <a:rPr lang="en-US" sz="2200" dirty="0">
                <a:latin typeface="Franklin Gothic Book" panose="020B0503020102020204" pitchFamily="34" charset="0"/>
              </a:rPr>
              <a:t>Monthly stipend and tuition support (fall &amp; spring semesters only) at defined levels for undergraduate &amp; graduate students.</a:t>
            </a:r>
          </a:p>
          <a:p>
            <a:pPr marL="0" indent="0">
              <a:buNone/>
            </a:pPr>
            <a:r>
              <a:rPr lang="en-US" sz="2000" dirty="0">
                <a:solidFill>
                  <a:schemeClr val="accent2">
                    <a:lumMod val="75000"/>
                  </a:schemeClr>
                </a:solidFill>
              </a:rPr>
              <a:t>◦</a:t>
            </a:r>
            <a:r>
              <a:rPr lang="en-US" sz="2000" i="1" dirty="0">
                <a:solidFill>
                  <a:schemeClr val="accent2">
                    <a:lumMod val="75000"/>
                  </a:schemeClr>
                </a:solidFill>
              </a:rPr>
              <a:t>  </a:t>
            </a:r>
            <a:r>
              <a:rPr lang="en-US" sz="2200" dirty="0">
                <a:latin typeface="Franklin Gothic Book" panose="020B0503020102020204" pitchFamily="34" charset="0"/>
              </a:rPr>
              <a:t>Assistance in securing a 10-week internship for two summers.</a:t>
            </a:r>
            <a:br>
              <a:rPr lang="en-US" sz="2200" dirty="0">
                <a:latin typeface="Franklin Gothic Book" panose="020B0503020102020204" pitchFamily="34" charset="0"/>
              </a:rPr>
            </a:br>
            <a:r>
              <a:rPr lang="en-US" sz="2200" dirty="0">
                <a:latin typeface="Franklin Gothic Book" panose="020B0503020102020204" pitchFamily="34" charset="0"/>
              </a:rPr>
              <a:t> </a:t>
            </a:r>
            <a:br>
              <a:rPr lang="en-US" sz="2200" dirty="0">
                <a:latin typeface="Franklin Gothic Book" panose="020B0503020102020204" pitchFamily="34" charset="0"/>
              </a:rPr>
            </a:br>
            <a:r>
              <a:rPr lang="en-US" sz="2000" dirty="0">
                <a:solidFill>
                  <a:schemeClr val="accent2">
                    <a:lumMod val="75000"/>
                  </a:schemeClr>
                </a:solidFill>
              </a:rPr>
              <a:t>◦</a:t>
            </a:r>
            <a:r>
              <a:rPr lang="en-US" sz="2000" i="1" dirty="0">
                <a:solidFill>
                  <a:schemeClr val="accent2">
                    <a:lumMod val="75000"/>
                  </a:schemeClr>
                </a:solidFill>
              </a:rPr>
              <a:t> </a:t>
            </a:r>
            <a:r>
              <a:rPr lang="en-US" sz="2200" dirty="0">
                <a:latin typeface="Franklin Gothic Book" panose="020B0503020102020204" pitchFamily="34" charset="0"/>
              </a:rPr>
              <a:t>Mentoring and professional development through ADAC network.</a:t>
            </a:r>
          </a:p>
        </p:txBody>
      </p:sp>
      <p:sp>
        <p:nvSpPr>
          <p:cNvPr id="9" name="Content Placeholder 2"/>
          <p:cNvSpPr txBox="1">
            <a:spLocks/>
          </p:cNvSpPr>
          <p:nvPr/>
        </p:nvSpPr>
        <p:spPr>
          <a:xfrm>
            <a:off x="4165861" y="1500172"/>
            <a:ext cx="3212014" cy="5072158"/>
          </a:xfrm>
          <a:prstGeom prst="rect">
            <a:avLst/>
          </a:prstGeom>
          <a:solidFill>
            <a:schemeClr val="bg1"/>
          </a:solidFill>
          <a:ln w="38100">
            <a:solidFill>
              <a:srgbClr val="34507A"/>
            </a:solidFill>
          </a:ln>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a:solidFill>
                  <a:schemeClr val="tx1"/>
                </a:solidFill>
                <a:latin typeface="Franklin Gothic Medium Cond" panose="020B06060304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i="1" u="sng" dirty="0">
                <a:latin typeface="Franklin Gothic Book" panose="020B0503020102020204" pitchFamily="34" charset="0"/>
              </a:rPr>
              <a:t>Commitment:</a:t>
            </a:r>
            <a:br>
              <a:rPr lang="en-US" i="1" u="sng" dirty="0">
                <a:latin typeface="Franklin Gothic Book" panose="020B0503020102020204" pitchFamily="34" charset="0"/>
              </a:rPr>
            </a:br>
            <a:r>
              <a:rPr lang="en-US" dirty="0">
                <a:solidFill>
                  <a:schemeClr val="accent2">
                    <a:lumMod val="75000"/>
                  </a:schemeClr>
                </a:solidFill>
              </a:rPr>
              <a:t>◦ </a:t>
            </a:r>
            <a:r>
              <a:rPr lang="en-US" sz="2200" dirty="0">
                <a:latin typeface="Franklin Gothic Book" panose="020B0503020102020204" pitchFamily="34" charset="0"/>
              </a:rPr>
              <a:t>Complete two 10-week summer internships while in the program.</a:t>
            </a:r>
          </a:p>
          <a:p>
            <a:pPr marL="0" indent="0">
              <a:spcBef>
                <a:spcPts val="600"/>
              </a:spcBef>
              <a:buNone/>
            </a:pPr>
            <a:r>
              <a:rPr lang="en-US" sz="2200" dirty="0">
                <a:latin typeface="Franklin Gothic Book" panose="020B0503020102020204" pitchFamily="34" charset="0"/>
              </a:rPr>
              <a:t/>
            </a:r>
            <a:br>
              <a:rPr lang="en-US" sz="2200" dirty="0">
                <a:latin typeface="Franklin Gothic Book" panose="020B0503020102020204" pitchFamily="34" charset="0"/>
              </a:rPr>
            </a:br>
            <a:r>
              <a:rPr lang="en-US" dirty="0">
                <a:solidFill>
                  <a:schemeClr val="accent2">
                    <a:lumMod val="75000"/>
                  </a:schemeClr>
                </a:solidFill>
              </a:rPr>
              <a:t>◦ </a:t>
            </a:r>
            <a:r>
              <a:rPr lang="en-US" sz="2200" dirty="0">
                <a:latin typeface="Franklin Gothic Book" panose="020B0503020102020204" pitchFamily="34" charset="0"/>
              </a:rPr>
              <a:t>Actively seek and obtain employment in the Homeland Security Enterprise or a related field for at least  one year after graduation.</a:t>
            </a:r>
            <a:br>
              <a:rPr lang="en-US" sz="2200" dirty="0">
                <a:latin typeface="Franklin Gothic Book" panose="020B0503020102020204" pitchFamily="34" charset="0"/>
              </a:rPr>
            </a:br>
            <a:r>
              <a:rPr lang="en-US" sz="2200" dirty="0">
                <a:latin typeface="Franklin Gothic Book" panose="020B0503020102020204" pitchFamily="34" charset="0"/>
              </a:rPr>
              <a:t/>
            </a:r>
            <a:br>
              <a:rPr lang="en-US" sz="2200" dirty="0">
                <a:latin typeface="Franklin Gothic Book" panose="020B0503020102020204" pitchFamily="34" charset="0"/>
              </a:rPr>
            </a:br>
            <a:r>
              <a:rPr lang="en-US" sz="1800" i="1" dirty="0">
                <a:latin typeface="Franklin Gothic Book" panose="020B0503020102020204" pitchFamily="34" charset="0"/>
              </a:rPr>
              <a:t>Note: </a:t>
            </a:r>
            <a:r>
              <a:rPr lang="en-US" sz="1600" i="1" dirty="0">
                <a:latin typeface="Franklin Gothic Book" panose="020B0503020102020204" pitchFamily="34" charset="0"/>
              </a:rPr>
              <a:t>Employment can be at the state, federal or local level. Undergraduate Fellows can also defer employment to attend graduate school</a:t>
            </a:r>
            <a:r>
              <a:rPr lang="en-US" sz="1800" dirty="0">
                <a:latin typeface="Franklin Gothic Book" panose="020B0503020102020204" pitchFamily="34" charset="0"/>
              </a:rPr>
              <a:t>. </a:t>
            </a:r>
            <a:endParaRPr lang="en-US" sz="2000" dirty="0">
              <a:latin typeface="Franklin Gothic Book" panose="020B0503020102020204" pitchFamily="34" charset="0"/>
            </a:endParaRPr>
          </a:p>
        </p:txBody>
      </p:sp>
      <p:sp>
        <p:nvSpPr>
          <p:cNvPr id="8" name="Rectangle 7">
            <a:extLst>
              <a:ext uri="{FF2B5EF4-FFF2-40B4-BE49-F238E27FC236}">
                <a16:creationId xmlns:a16="http://schemas.microsoft.com/office/drawing/2014/main" id="{3AF60202-7C7A-AD4F-B787-8D01FE0C28C1}"/>
              </a:ext>
            </a:extLst>
          </p:cNvPr>
          <p:cNvSpPr/>
          <p:nvPr/>
        </p:nvSpPr>
        <p:spPr>
          <a:xfrm>
            <a:off x="629564" y="0"/>
            <a:ext cx="3023007"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Tree>
    <p:extLst>
      <p:ext uri="{BB962C8B-B14F-4D97-AF65-F5344CB8AC3E}">
        <p14:creationId xmlns:p14="http://schemas.microsoft.com/office/powerpoint/2010/main" val="502780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22734" y="307777"/>
            <a:ext cx="9175230" cy="593726"/>
          </a:xfrm>
        </p:spPr>
        <p:txBody>
          <a:bodyPr/>
          <a:lstStyle/>
          <a:p>
            <a:r>
              <a:rPr lang="en-US" dirty="0"/>
              <a:t>Program Year 8 </a:t>
            </a:r>
            <a:r>
              <a:rPr lang="en-US" sz="3200" b="0" dirty="0">
                <a:solidFill>
                  <a:schemeClr val="bg1">
                    <a:lumMod val="10000"/>
                    <a:lumOff val="90000"/>
                  </a:schemeClr>
                </a:solidFill>
              </a:rPr>
              <a:t>WFD Fellowship Milestones </a:t>
            </a:r>
            <a:r>
              <a:rPr lang="en-US" dirty="0"/>
              <a:t>&amp; Metrics</a:t>
            </a:r>
          </a:p>
        </p:txBody>
      </p:sp>
      <p:sp>
        <p:nvSpPr>
          <p:cNvPr id="7" name="Text Placeholder 6"/>
          <p:cNvSpPr>
            <a:spLocks noGrp="1"/>
          </p:cNvSpPr>
          <p:nvPr>
            <p:ph type="body" idx="1"/>
          </p:nvPr>
        </p:nvSpPr>
        <p:spPr>
          <a:xfrm>
            <a:off x="333251" y="872113"/>
            <a:ext cx="5157787" cy="305159"/>
          </a:xfrm>
        </p:spPr>
        <p:txBody>
          <a:bodyPr anchor="ctr">
            <a:noAutofit/>
          </a:bodyPr>
          <a:lstStyle/>
          <a:p>
            <a:pPr algn="ctr">
              <a:lnSpc>
                <a:spcPct val="150000"/>
              </a:lnSpc>
            </a:pPr>
            <a:r>
              <a:rPr lang="en-US" u="sng" dirty="0">
                <a:solidFill>
                  <a:schemeClr val="accent1">
                    <a:lumMod val="60000"/>
                    <a:lumOff val="40000"/>
                  </a:schemeClr>
                </a:solidFill>
              </a:rPr>
              <a:t>Milestones</a:t>
            </a:r>
          </a:p>
        </p:txBody>
      </p:sp>
      <p:sp>
        <p:nvSpPr>
          <p:cNvPr id="22" name="Content Placeholder 21"/>
          <p:cNvSpPr>
            <a:spLocks noGrp="1"/>
          </p:cNvSpPr>
          <p:nvPr>
            <p:ph sz="half" idx="2"/>
          </p:nvPr>
        </p:nvSpPr>
        <p:spPr>
          <a:xfrm>
            <a:off x="154004" y="1259555"/>
            <a:ext cx="5756345" cy="4419350"/>
          </a:xfrm>
        </p:spPr>
        <p:txBody>
          <a:bodyPr>
            <a:normAutofit fontScale="32500" lnSpcReduction="20000"/>
          </a:bodyPr>
          <a:lstStyle/>
          <a:p>
            <a:pPr marL="285750" indent="-285750">
              <a:lnSpc>
                <a:spcPct val="150000"/>
              </a:lnSpc>
            </a:pPr>
            <a:r>
              <a:rPr lang="en-US" sz="4800" b="1" dirty="0"/>
              <a:t>Outreach &amp; Exchange </a:t>
            </a:r>
            <a:endParaRPr lang="en-US" sz="4800" dirty="0"/>
          </a:p>
          <a:p>
            <a:pPr marL="742950" lvl="1" indent="-285750">
              <a:lnSpc>
                <a:spcPct val="150000"/>
              </a:lnSpc>
            </a:pPr>
            <a:r>
              <a:rPr lang="en-US" sz="4400" dirty="0"/>
              <a:t>Participate in professional exchanges and outreach activities, this includes workshops (Arctic </a:t>
            </a:r>
            <a:r>
              <a:rPr lang="en-US" sz="4400" dirty="0" err="1"/>
              <a:t>IoNS</a:t>
            </a:r>
            <a:r>
              <a:rPr lang="en-US" sz="4400" dirty="0"/>
              <a:t>, </a:t>
            </a:r>
            <a:r>
              <a:rPr lang="en-US" sz="4400" dirty="0" err="1"/>
              <a:t>MaLTE</a:t>
            </a:r>
            <a:r>
              <a:rPr lang="en-US" sz="4400" dirty="0"/>
              <a:t>, local or national research symposiums), and Center meetings with DHS constituents.  </a:t>
            </a:r>
          </a:p>
          <a:p>
            <a:pPr marL="285750" indent="-285750">
              <a:lnSpc>
                <a:spcPct val="150000"/>
              </a:lnSpc>
            </a:pPr>
            <a:r>
              <a:rPr lang="en-US" sz="4800" b="1" dirty="0"/>
              <a:t>Center Activities</a:t>
            </a:r>
          </a:p>
          <a:p>
            <a:pPr marL="742950" lvl="1" indent="-285750">
              <a:lnSpc>
                <a:spcPct val="150000"/>
              </a:lnSpc>
            </a:pPr>
            <a:r>
              <a:rPr lang="en-US" sz="4400" dirty="0"/>
              <a:t>Attend monthly meetings with Center Leadership.</a:t>
            </a:r>
          </a:p>
          <a:p>
            <a:pPr marL="742950" lvl="1" indent="-285750">
              <a:lnSpc>
                <a:spcPct val="150000"/>
              </a:lnSpc>
            </a:pPr>
            <a:r>
              <a:rPr lang="en-US" sz="4400" dirty="0"/>
              <a:t>In collaboration with Project PI’s and ADAC Education &amp; Administrative Manager, develop individual student work plans for their corresponding projects. </a:t>
            </a:r>
          </a:p>
          <a:p>
            <a:pPr marL="285750" indent="-285750">
              <a:lnSpc>
                <a:spcPct val="150000"/>
              </a:lnSpc>
            </a:pPr>
            <a:r>
              <a:rPr lang="en-US" sz="4800" b="1" dirty="0"/>
              <a:t>Summer Internships </a:t>
            </a:r>
          </a:p>
          <a:p>
            <a:pPr marL="742950" lvl="1" indent="-285750">
              <a:lnSpc>
                <a:spcPct val="150000"/>
              </a:lnSpc>
            </a:pPr>
            <a:r>
              <a:rPr lang="en-US" sz="4400" dirty="0"/>
              <a:t>Participate in one 10-week summer internship (two/summer during Fellowship).</a:t>
            </a:r>
          </a:p>
          <a:p>
            <a:pPr marL="0" indent="0">
              <a:buNone/>
            </a:pPr>
            <a:endParaRPr lang="en-US" dirty="0"/>
          </a:p>
        </p:txBody>
      </p:sp>
      <p:sp>
        <p:nvSpPr>
          <p:cNvPr id="23" name="Text Placeholder 22"/>
          <p:cNvSpPr>
            <a:spLocks noGrp="1"/>
          </p:cNvSpPr>
          <p:nvPr>
            <p:ph type="body" sz="quarter" idx="3"/>
          </p:nvPr>
        </p:nvSpPr>
        <p:spPr>
          <a:xfrm>
            <a:off x="6428479" y="871478"/>
            <a:ext cx="5183188" cy="387443"/>
          </a:xfrm>
        </p:spPr>
        <p:txBody>
          <a:bodyPr>
            <a:normAutofit fontScale="92500" lnSpcReduction="20000"/>
          </a:bodyPr>
          <a:lstStyle/>
          <a:p>
            <a:pPr algn="ctr"/>
            <a:r>
              <a:rPr lang="en-US" u="sng" dirty="0">
                <a:solidFill>
                  <a:schemeClr val="accent1">
                    <a:lumMod val="60000"/>
                    <a:lumOff val="40000"/>
                  </a:schemeClr>
                </a:solidFill>
              </a:rPr>
              <a:t>Performance Metrics </a:t>
            </a:r>
          </a:p>
        </p:txBody>
      </p:sp>
      <p:sp>
        <p:nvSpPr>
          <p:cNvPr id="24" name="Content Placeholder 23"/>
          <p:cNvSpPr>
            <a:spLocks noGrp="1"/>
          </p:cNvSpPr>
          <p:nvPr>
            <p:ph sz="quarter" idx="4"/>
          </p:nvPr>
        </p:nvSpPr>
        <p:spPr>
          <a:xfrm>
            <a:off x="6428479" y="1684582"/>
            <a:ext cx="5439469" cy="2555987"/>
          </a:xfrm>
        </p:spPr>
        <p:txBody>
          <a:bodyPr>
            <a:normAutofit/>
          </a:bodyPr>
          <a:lstStyle/>
          <a:p>
            <a:pPr>
              <a:spcBef>
                <a:spcPts val="0"/>
              </a:spcBef>
            </a:pPr>
            <a:r>
              <a:rPr lang="en-US" sz="1400" dirty="0"/>
              <a:t>GPA meets DHS requirements (3.30 on 4.0 scale). </a:t>
            </a:r>
          </a:p>
          <a:p>
            <a:pPr marL="0" indent="0">
              <a:spcBef>
                <a:spcPts val="0"/>
              </a:spcBef>
              <a:buNone/>
            </a:pPr>
            <a:endParaRPr lang="en-US" sz="1400" dirty="0"/>
          </a:p>
          <a:p>
            <a:pPr>
              <a:spcBef>
                <a:spcPts val="0"/>
              </a:spcBef>
            </a:pPr>
            <a:r>
              <a:rPr lang="en-US" sz="1400" dirty="0"/>
              <a:t>Track progress of graduated ADAC Fellows who successfully enter the DHS Enterprise workforce, or related disciplines </a:t>
            </a:r>
          </a:p>
          <a:p>
            <a:pPr>
              <a:spcBef>
                <a:spcPts val="0"/>
              </a:spcBef>
            </a:pPr>
            <a:endParaRPr lang="en-US" sz="1400" dirty="0"/>
          </a:p>
          <a:p>
            <a:pPr>
              <a:spcBef>
                <a:spcPts val="0"/>
              </a:spcBef>
            </a:pPr>
            <a:r>
              <a:rPr lang="en-US" sz="1400" dirty="0"/>
              <a:t>Completion two 10-week summer internships for all ADAC fellows who participate in the full duration of the fellowship program.</a:t>
            </a:r>
          </a:p>
          <a:p>
            <a:pPr>
              <a:spcBef>
                <a:spcPts val="0"/>
              </a:spcBef>
            </a:pPr>
            <a:endParaRPr lang="en-US" sz="1400" dirty="0"/>
          </a:p>
          <a:p>
            <a:pPr>
              <a:spcBef>
                <a:spcPts val="0"/>
              </a:spcBef>
            </a:pPr>
            <a:r>
              <a:rPr lang="en-US" sz="1400" dirty="0"/>
              <a:t>Graduated Fellows have one year to secure employment in the Homeland Security Enterprise or related disciplines (federal/state/local gov. etc.).</a:t>
            </a:r>
          </a:p>
          <a:p>
            <a:pPr>
              <a:spcBef>
                <a:spcPts val="0"/>
              </a:spcBef>
            </a:pPr>
            <a:endParaRPr lang="en-US" sz="1400" dirty="0"/>
          </a:p>
        </p:txBody>
      </p:sp>
      <p:sp>
        <p:nvSpPr>
          <p:cNvPr id="8" name="Rectangle 7">
            <a:extLst>
              <a:ext uri="{FF2B5EF4-FFF2-40B4-BE49-F238E27FC236}">
                <a16:creationId xmlns:a16="http://schemas.microsoft.com/office/drawing/2014/main" id="{14CA19C3-38D6-AC40-89C9-9F416B859A15}"/>
              </a:ext>
            </a:extLst>
          </p:cNvPr>
          <p:cNvSpPr/>
          <p:nvPr/>
        </p:nvSpPr>
        <p:spPr>
          <a:xfrm>
            <a:off x="629564" y="0"/>
            <a:ext cx="3023007"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Tree>
    <p:extLst>
      <p:ext uri="{BB962C8B-B14F-4D97-AF65-F5344CB8AC3E}">
        <p14:creationId xmlns:p14="http://schemas.microsoft.com/office/powerpoint/2010/main" val="1319271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97849" y="356135"/>
            <a:ext cx="9940158" cy="1028051"/>
          </a:xfrm>
        </p:spPr>
        <p:txBody>
          <a:bodyPr>
            <a:noAutofit/>
          </a:bodyPr>
          <a:lstStyle/>
          <a:p>
            <a:pPr algn="ctr"/>
            <a:r>
              <a:rPr lang="en-US" sz="3600" u="sng" dirty="0"/>
              <a:t>Overall ADAC Fellows in Program Year 8</a:t>
            </a:r>
            <a:r>
              <a:rPr lang="en-US" sz="2400" i="1" u="sng" dirty="0">
                <a:solidFill>
                  <a:schemeClr val="accent2">
                    <a:lumMod val="75000"/>
                  </a:schemeClr>
                </a:solidFill>
              </a:rPr>
              <a:t/>
            </a:r>
            <a:br>
              <a:rPr lang="en-US" sz="2400" i="1" u="sng" dirty="0">
                <a:solidFill>
                  <a:schemeClr val="accent2">
                    <a:lumMod val="75000"/>
                  </a:schemeClr>
                </a:solidFill>
              </a:rPr>
            </a:br>
            <a:endParaRPr lang="en-US" sz="2400" i="1" u="sng" dirty="0">
              <a:solidFill>
                <a:schemeClr val="accent2">
                  <a:lumMod val="75000"/>
                </a:schemeClr>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2043872431"/>
              </p:ext>
            </p:extLst>
          </p:nvPr>
        </p:nvGraphicFramePr>
        <p:xfrm>
          <a:off x="243280" y="1169979"/>
          <a:ext cx="6375632" cy="3890217"/>
        </p:xfrm>
        <a:graphic>
          <a:graphicData uri="http://schemas.openxmlformats.org/drawingml/2006/table">
            <a:tbl>
              <a:tblPr firstRow="1" firstCol="1" bandRow="1">
                <a:tableStyleId>{5FD0F851-EC5A-4D38-B0AD-8093EC10F338}</a:tableStyleId>
              </a:tblPr>
              <a:tblGrid>
                <a:gridCol w="1579545">
                  <a:extLst>
                    <a:ext uri="{9D8B030D-6E8A-4147-A177-3AD203B41FA5}">
                      <a16:colId xmlns:a16="http://schemas.microsoft.com/office/drawing/2014/main" val="2287800171"/>
                    </a:ext>
                  </a:extLst>
                </a:gridCol>
                <a:gridCol w="1257226">
                  <a:extLst>
                    <a:ext uri="{9D8B030D-6E8A-4147-A177-3AD203B41FA5}">
                      <a16:colId xmlns:a16="http://schemas.microsoft.com/office/drawing/2014/main" val="2469747899"/>
                    </a:ext>
                  </a:extLst>
                </a:gridCol>
                <a:gridCol w="1284419">
                  <a:extLst>
                    <a:ext uri="{9D8B030D-6E8A-4147-A177-3AD203B41FA5}">
                      <a16:colId xmlns:a16="http://schemas.microsoft.com/office/drawing/2014/main" val="3548891248"/>
                    </a:ext>
                  </a:extLst>
                </a:gridCol>
                <a:gridCol w="1127221">
                  <a:extLst>
                    <a:ext uri="{9D8B030D-6E8A-4147-A177-3AD203B41FA5}">
                      <a16:colId xmlns:a16="http://schemas.microsoft.com/office/drawing/2014/main" val="4219791506"/>
                    </a:ext>
                  </a:extLst>
                </a:gridCol>
                <a:gridCol w="1127221">
                  <a:extLst>
                    <a:ext uri="{9D8B030D-6E8A-4147-A177-3AD203B41FA5}">
                      <a16:colId xmlns:a16="http://schemas.microsoft.com/office/drawing/2014/main" val="3118424004"/>
                    </a:ext>
                  </a:extLst>
                </a:gridCol>
              </a:tblGrid>
              <a:tr h="725792">
                <a:tc gridSpan="5">
                  <a:txBody>
                    <a:bodyPr/>
                    <a:lstStyle/>
                    <a:p>
                      <a:pPr marL="0" marR="0" algn="ctr">
                        <a:lnSpc>
                          <a:spcPct val="107000"/>
                        </a:lnSpc>
                        <a:spcBef>
                          <a:spcPts val="0"/>
                        </a:spcBef>
                        <a:spcAft>
                          <a:spcPts val="0"/>
                        </a:spcAft>
                      </a:pPr>
                      <a:r>
                        <a:rPr lang="en-US" sz="2000" dirty="0">
                          <a:effectLst/>
                        </a:rPr>
                        <a:t>Arctic Domain Awareness Center - Program Year 8</a:t>
                      </a:r>
                      <a:br>
                        <a:rPr lang="en-US" sz="2000" dirty="0">
                          <a:effectLst/>
                        </a:rPr>
                      </a:br>
                      <a:r>
                        <a:rPr lang="en-US" sz="2000" dirty="0">
                          <a:effectLst/>
                        </a:rPr>
                        <a:t>Overview of all Supported Fellows</a:t>
                      </a:r>
                      <a:endParaRPr lang="en-US" sz="16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lnSpc>
                          <a:spcPct val="107000"/>
                        </a:lnSpc>
                        <a:spcBef>
                          <a:spcPts val="0"/>
                        </a:spcBef>
                        <a:spcAft>
                          <a:spcPts val="0"/>
                        </a:spcAft>
                      </a:pPr>
                      <a:endParaRPr lang="en-US" sz="16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4742598"/>
                  </a:ext>
                </a:extLst>
              </a:tr>
              <a:tr h="931833">
                <a:tc>
                  <a:txBody>
                    <a:bodyPr/>
                    <a:lstStyle/>
                    <a:p>
                      <a:pPr marL="0" marR="0">
                        <a:lnSpc>
                          <a:spcPct val="107000"/>
                        </a:lnSpc>
                        <a:spcBef>
                          <a:spcPts val="0"/>
                        </a:spcBef>
                        <a:spcAft>
                          <a:spcPts val="0"/>
                        </a:spcAft>
                      </a:pPr>
                      <a:endParaRPr lang="en-US" sz="14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 of Alaska Alaska (UAA &amp; UAF)</a:t>
                      </a:r>
                      <a:endParaRPr lang="en-US" sz="14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 of Texas at El Paso, TX (UTEP)*</a:t>
                      </a:r>
                      <a:endParaRPr lang="en-US" sz="14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a:t>
                      </a:r>
                      <a:r>
                        <a:rPr lang="en-US" sz="1400" baseline="0" dirty="0">
                          <a:effectLst/>
                          <a:latin typeface="Franklin Gothic Book" panose="020B0503020102020204" pitchFamily="34" charset="0"/>
                        </a:rPr>
                        <a:t> of New Hampshire, NH (UNH)</a:t>
                      </a:r>
                      <a:endParaRPr lang="en-US" sz="1400" dirty="0">
                        <a:effectLst/>
                        <a:latin typeface="Franklin Gothic Book" panose="020B05030201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 of New Orleans, LA (UNO)</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9427402"/>
                  </a:ext>
                </a:extLst>
              </a:tr>
              <a:tr h="442863">
                <a:tc>
                  <a:txBody>
                    <a:bodyPr/>
                    <a:lstStyle/>
                    <a:p>
                      <a:pPr marL="0" marR="0">
                        <a:lnSpc>
                          <a:spcPct val="107000"/>
                        </a:lnSpc>
                        <a:spcBef>
                          <a:spcPts val="0"/>
                        </a:spcBef>
                        <a:spcAft>
                          <a:spcPts val="0"/>
                        </a:spcAft>
                      </a:pPr>
                      <a:r>
                        <a:rPr lang="en-US" sz="1600" dirty="0">
                          <a:effectLst/>
                          <a:latin typeface="Franklin Gothic Book" panose="020B0503020102020204" pitchFamily="34" charset="0"/>
                        </a:rPr>
                        <a:t>Undergraduate </a:t>
                      </a:r>
                      <a:endParaRPr lang="en-US" sz="16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1</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1</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7640958"/>
                  </a:ext>
                </a:extLst>
              </a:tr>
              <a:tr h="442863">
                <a:tc>
                  <a:txBody>
                    <a:bodyPr/>
                    <a:lstStyle/>
                    <a:p>
                      <a:pPr marL="0" marR="0">
                        <a:lnSpc>
                          <a:spcPct val="107000"/>
                        </a:lnSpc>
                        <a:spcBef>
                          <a:spcPts val="0"/>
                        </a:spcBef>
                        <a:spcAft>
                          <a:spcPts val="0"/>
                        </a:spcAft>
                      </a:pPr>
                      <a:r>
                        <a:rPr lang="en-US" sz="1600" dirty="0">
                          <a:effectLst/>
                          <a:latin typeface="Franklin Gothic Book" panose="020B0503020102020204" pitchFamily="34" charset="0"/>
                        </a:rPr>
                        <a:t>Graduate</a:t>
                      </a:r>
                      <a:endParaRPr lang="en-US" sz="16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0</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rPr>
                        <a:t>0</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4126317"/>
                  </a:ext>
                </a:extLst>
              </a:tr>
              <a:tr h="442863">
                <a:tc>
                  <a:txBody>
                    <a:bodyPr/>
                    <a:lstStyle/>
                    <a:p>
                      <a:pPr marL="0" marR="0">
                        <a:lnSpc>
                          <a:spcPct val="107000"/>
                        </a:lnSpc>
                        <a:spcBef>
                          <a:spcPts val="0"/>
                        </a:spcBef>
                        <a:spcAft>
                          <a:spcPts val="0"/>
                        </a:spcAft>
                      </a:pPr>
                      <a:r>
                        <a:rPr lang="en-US" sz="1600" dirty="0">
                          <a:effectLst/>
                          <a:latin typeface="Franklin Gothic Book" panose="020B0503020102020204" pitchFamily="34" charset="0"/>
                        </a:rPr>
                        <a:t>Total</a:t>
                      </a:r>
                      <a:endParaRPr lang="en-US" sz="16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mn-ea"/>
                          <a:cs typeface="+mn-cs"/>
                        </a:rPr>
                        <a:t>3</a:t>
                      </a: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mn-ea"/>
                          <a:cs typeface="+mn-cs"/>
                        </a:rPr>
                        <a:t>1</a:t>
                      </a: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9984677"/>
                  </a:ext>
                </a:extLst>
              </a:tr>
              <a:tr h="904003">
                <a:tc>
                  <a:txBody>
                    <a:bodyPr/>
                    <a:lstStyle/>
                    <a:p>
                      <a:pPr marL="0" marR="0">
                        <a:lnSpc>
                          <a:spcPct val="107000"/>
                        </a:lnSpc>
                        <a:spcBef>
                          <a:spcPts val="0"/>
                        </a:spcBef>
                        <a:spcAft>
                          <a:spcPts val="0"/>
                        </a:spcAft>
                      </a:pPr>
                      <a:r>
                        <a:rPr lang="en-US" sz="1800"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Total</a:t>
                      </a:r>
                      <a:r>
                        <a:rPr lang="en-US" sz="1800" baseline="0"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 Overall Active Fellows: </a:t>
                      </a:r>
                      <a:endParaRPr lang="en-US" sz="1800"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0" marR="0" algn="ctr">
                        <a:lnSpc>
                          <a:spcPct val="107000"/>
                        </a:lnSpc>
                        <a:spcBef>
                          <a:spcPts val="0"/>
                        </a:spcBef>
                        <a:spcAft>
                          <a:spcPts val="0"/>
                        </a:spcAft>
                      </a:pPr>
                      <a:r>
                        <a:rPr lang="en-US" sz="2400" b="1"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endParaRPr lang="en-US" sz="2400" b="1"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1755368"/>
                  </a:ext>
                </a:extLst>
              </a:tr>
            </a:tbl>
          </a:graphicData>
        </a:graphic>
      </p:graphicFrame>
      <p:sp>
        <p:nvSpPr>
          <p:cNvPr id="9" name="TextBox 8"/>
          <p:cNvSpPr txBox="1"/>
          <p:nvPr/>
        </p:nvSpPr>
        <p:spPr>
          <a:xfrm>
            <a:off x="3781081" y="6488668"/>
            <a:ext cx="4589417" cy="369332"/>
          </a:xfrm>
          <a:prstGeom prst="rect">
            <a:avLst/>
          </a:prstGeom>
          <a:noFill/>
        </p:spPr>
        <p:txBody>
          <a:bodyPr wrap="square" rtlCol="0">
            <a:spAutoFit/>
          </a:bodyPr>
          <a:lstStyle/>
          <a:p>
            <a:r>
              <a:rPr lang="en-US" i="1" dirty="0"/>
              <a:t>* An accredited MSI institution</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83937" y="1119644"/>
            <a:ext cx="4078192" cy="2720101"/>
          </a:xfrm>
          <a:prstGeom prst="rect">
            <a:avLst/>
          </a:prstGeom>
          <a:ln w="1905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3937" y="3953171"/>
            <a:ext cx="4078192" cy="2720163"/>
          </a:xfrm>
          <a:prstGeom prst="rect">
            <a:avLst/>
          </a:prstGeom>
          <a:ln w="19050">
            <a:solidFill>
              <a:schemeClr val="tx1"/>
            </a:solidFill>
          </a:ln>
        </p:spPr>
      </p:pic>
      <p:sp>
        <p:nvSpPr>
          <p:cNvPr id="11" name="Rectangle 10">
            <a:extLst>
              <a:ext uri="{FF2B5EF4-FFF2-40B4-BE49-F238E27FC236}">
                <a16:creationId xmlns:a16="http://schemas.microsoft.com/office/drawing/2014/main" id="{5C5B9368-7F12-B540-9E23-A30F9504232B}"/>
              </a:ext>
            </a:extLst>
          </p:cNvPr>
          <p:cNvSpPr/>
          <p:nvPr/>
        </p:nvSpPr>
        <p:spPr>
          <a:xfrm>
            <a:off x="629564" y="0"/>
            <a:ext cx="3023007"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Tree>
    <p:extLst>
      <p:ext uri="{BB962C8B-B14F-4D97-AF65-F5344CB8AC3E}">
        <p14:creationId xmlns:p14="http://schemas.microsoft.com/office/powerpoint/2010/main" val="3649001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4155" y="404256"/>
            <a:ext cx="7503691" cy="429169"/>
          </a:xfrm>
        </p:spPr>
        <p:txBody>
          <a:bodyPr>
            <a:noAutofit/>
          </a:bodyPr>
          <a:lstStyle/>
          <a:p>
            <a:r>
              <a:rPr lang="en-US" sz="3200" dirty="0"/>
              <a:t>Progress: </a:t>
            </a:r>
            <a:r>
              <a:rPr lang="en-US" sz="3200" i="1" dirty="0"/>
              <a:t>Outreach, Exchange, &amp; Activities</a:t>
            </a:r>
          </a:p>
        </p:txBody>
      </p:sp>
      <p:sp>
        <p:nvSpPr>
          <p:cNvPr id="15" name="Text Placeholder 14"/>
          <p:cNvSpPr>
            <a:spLocks noGrp="1"/>
          </p:cNvSpPr>
          <p:nvPr>
            <p:ph type="body" sz="quarter" idx="10"/>
          </p:nvPr>
        </p:nvSpPr>
        <p:spPr>
          <a:xfrm>
            <a:off x="4321743" y="886368"/>
            <a:ext cx="7430703" cy="5793565"/>
          </a:xfrm>
          <a:noFill/>
        </p:spPr>
        <p:txBody>
          <a:bodyPr>
            <a:normAutofit/>
          </a:bodyPr>
          <a:lstStyle/>
          <a:p>
            <a:pPr lvl="0"/>
            <a:r>
              <a:rPr lang="en-US" sz="2400" b="1" dirty="0">
                <a:solidFill>
                  <a:schemeClr val="accent6">
                    <a:lumMod val="60000"/>
                    <a:lumOff val="40000"/>
                  </a:schemeClr>
                </a:solidFill>
              </a:rPr>
              <a:t>Student Exchange Activities:</a:t>
            </a:r>
          </a:p>
          <a:p>
            <a:pPr lvl="2"/>
            <a:r>
              <a:rPr lang="en-US" dirty="0">
                <a:solidFill>
                  <a:srgbClr val="F8F8F8"/>
                </a:solidFill>
              </a:rPr>
              <a:t>November 2021: Maritime Risk Symposium </a:t>
            </a:r>
          </a:p>
          <a:p>
            <a:pPr lvl="2"/>
            <a:r>
              <a:rPr lang="en-US" dirty="0">
                <a:solidFill>
                  <a:srgbClr val="F8F8F8"/>
                </a:solidFill>
              </a:rPr>
              <a:t>January 2022:  Alaska Marine Science Symposium </a:t>
            </a:r>
          </a:p>
          <a:p>
            <a:pPr marL="914400" lvl="2" indent="0">
              <a:buNone/>
            </a:pPr>
            <a:endParaRPr lang="en-US" sz="2400" b="1" dirty="0">
              <a:solidFill>
                <a:schemeClr val="accent6">
                  <a:lumMod val="60000"/>
                  <a:lumOff val="40000"/>
                </a:schemeClr>
              </a:solidFill>
            </a:endParaRPr>
          </a:p>
          <a:p>
            <a:pPr lvl="0"/>
            <a:r>
              <a:rPr lang="en-US" sz="2400" b="1" dirty="0">
                <a:solidFill>
                  <a:schemeClr val="accent6">
                    <a:lumMod val="60000"/>
                    <a:lumOff val="40000"/>
                  </a:schemeClr>
                </a:solidFill>
              </a:rPr>
              <a:t>Center-Specific Projects &amp; Activities: </a:t>
            </a:r>
          </a:p>
          <a:p>
            <a:pPr lvl="2"/>
            <a:r>
              <a:rPr lang="en-US" dirty="0">
                <a:solidFill>
                  <a:srgbClr val="F8F8F8"/>
                </a:solidFill>
              </a:rPr>
              <a:t>Summer 2021: ADAC’s Virtual Fellowship Onboarding Program</a:t>
            </a:r>
          </a:p>
          <a:p>
            <a:pPr lvl="2"/>
            <a:r>
              <a:rPr lang="en-US" dirty="0">
                <a:solidFill>
                  <a:srgbClr val="F8F8F8"/>
                </a:solidFill>
              </a:rPr>
              <a:t>September 2021: ADAC’s ERI Project Conference</a:t>
            </a:r>
          </a:p>
          <a:p>
            <a:pPr lvl="2"/>
            <a:r>
              <a:rPr lang="en-US" dirty="0">
                <a:solidFill>
                  <a:srgbClr val="F8F8F8"/>
                </a:solidFill>
              </a:rPr>
              <a:t>Arctic and Alaska Maritime Communications &amp; Connectivity Assessment Literature Review</a:t>
            </a:r>
          </a:p>
          <a:p>
            <a:pPr lvl="2"/>
            <a:r>
              <a:rPr lang="en-US" dirty="0">
                <a:solidFill>
                  <a:srgbClr val="F8F8F8"/>
                </a:solidFill>
              </a:rPr>
              <a:t>Attendance at monthly mentoring meetings with ADAC Leadership Team </a:t>
            </a:r>
          </a:p>
          <a:p>
            <a:pPr lvl="2"/>
            <a:r>
              <a:rPr lang="en-US" dirty="0">
                <a:solidFill>
                  <a:srgbClr val="F8F8F8"/>
                </a:solidFill>
              </a:rPr>
              <a:t>Attendance at weekly All-Hands Meetings with ADAC’s Research Network</a:t>
            </a:r>
          </a:p>
          <a:p>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69" y="886368"/>
            <a:ext cx="3447702" cy="2299624"/>
          </a:xfrm>
          <a:prstGeom prst="rect">
            <a:avLst/>
          </a:prstGeom>
          <a:ln w="1905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5909" y="3291877"/>
            <a:ext cx="3453362" cy="2300401"/>
          </a:xfrm>
          <a:prstGeom prst="rect">
            <a:avLst/>
          </a:prstGeom>
          <a:ln w="19050">
            <a:solidFill>
              <a:schemeClr val="tx1"/>
            </a:solidFill>
          </a:ln>
        </p:spPr>
      </p:pic>
      <p:sp>
        <p:nvSpPr>
          <p:cNvPr id="8" name="Rectangle 7">
            <a:extLst>
              <a:ext uri="{FF2B5EF4-FFF2-40B4-BE49-F238E27FC236}">
                <a16:creationId xmlns:a16="http://schemas.microsoft.com/office/drawing/2014/main" id="{10C850F8-3125-6940-BCAC-D5988B8C0B52}"/>
              </a:ext>
            </a:extLst>
          </p:cNvPr>
          <p:cNvSpPr/>
          <p:nvPr/>
        </p:nvSpPr>
        <p:spPr>
          <a:xfrm>
            <a:off x="629564" y="0"/>
            <a:ext cx="3023007"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Tree>
    <p:extLst>
      <p:ext uri="{BB962C8B-B14F-4D97-AF65-F5344CB8AC3E}">
        <p14:creationId xmlns:p14="http://schemas.microsoft.com/office/powerpoint/2010/main" val="598295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785" y="468976"/>
            <a:ext cx="10751419" cy="429651"/>
          </a:xfrm>
        </p:spPr>
        <p:txBody>
          <a:bodyPr/>
          <a:lstStyle/>
          <a:p>
            <a:r>
              <a:rPr lang="en-US" sz="2800" dirty="0"/>
              <a:t>Student Research Engagement in ADAC Projects</a:t>
            </a:r>
          </a:p>
        </p:txBody>
      </p:sp>
      <p:graphicFrame>
        <p:nvGraphicFramePr>
          <p:cNvPr id="9" name="Table 8"/>
          <p:cNvGraphicFramePr>
            <a:graphicFrameLocks noGrp="1"/>
          </p:cNvGraphicFramePr>
          <p:nvPr>
            <p:extLst>
              <p:ext uri="{D42A27DB-BD31-4B8C-83A1-F6EECF244321}">
                <p14:modId xmlns:p14="http://schemas.microsoft.com/office/powerpoint/2010/main" val="3231186677"/>
              </p:ext>
            </p:extLst>
          </p:nvPr>
        </p:nvGraphicFramePr>
        <p:xfrm>
          <a:off x="172785" y="1511239"/>
          <a:ext cx="11846430" cy="3422320"/>
        </p:xfrm>
        <a:graphic>
          <a:graphicData uri="http://schemas.openxmlformats.org/drawingml/2006/table">
            <a:tbl>
              <a:tblPr firstRow="1" bandRow="1">
                <a:tableStyleId>{7DF18680-E054-41AD-8BC1-D1AEF772440D}</a:tableStyleId>
              </a:tblPr>
              <a:tblGrid>
                <a:gridCol w="3948810">
                  <a:extLst>
                    <a:ext uri="{9D8B030D-6E8A-4147-A177-3AD203B41FA5}">
                      <a16:colId xmlns:a16="http://schemas.microsoft.com/office/drawing/2014/main" val="2934989594"/>
                    </a:ext>
                  </a:extLst>
                </a:gridCol>
                <a:gridCol w="6373033">
                  <a:extLst>
                    <a:ext uri="{9D8B030D-6E8A-4147-A177-3AD203B41FA5}">
                      <a16:colId xmlns:a16="http://schemas.microsoft.com/office/drawing/2014/main" val="3339744446"/>
                    </a:ext>
                  </a:extLst>
                </a:gridCol>
                <a:gridCol w="1524587">
                  <a:extLst>
                    <a:ext uri="{9D8B030D-6E8A-4147-A177-3AD203B41FA5}">
                      <a16:colId xmlns:a16="http://schemas.microsoft.com/office/drawing/2014/main" val="635097528"/>
                    </a:ext>
                  </a:extLst>
                </a:gridCol>
              </a:tblGrid>
              <a:tr h="484600">
                <a:tc>
                  <a:txBody>
                    <a:bodyPr/>
                    <a:lstStyle/>
                    <a:p>
                      <a:pPr algn="ctr"/>
                      <a:r>
                        <a:rPr lang="en-US" sz="1600" dirty="0"/>
                        <a:t>Project Name</a:t>
                      </a:r>
                    </a:p>
                  </a:txBody>
                  <a:tcPr anchor="ctr"/>
                </a:tc>
                <a:tc>
                  <a:txBody>
                    <a:bodyPr/>
                    <a:lstStyle/>
                    <a:p>
                      <a:pPr algn="ctr"/>
                      <a:r>
                        <a:rPr lang="en-US" sz="1600" dirty="0"/>
                        <a:t>Fellow(s)</a:t>
                      </a:r>
                      <a:r>
                        <a:rPr lang="en-US" sz="1600" baseline="0" dirty="0"/>
                        <a:t> on Project</a:t>
                      </a:r>
                      <a:endParaRPr lang="en-US" sz="1600" dirty="0"/>
                    </a:p>
                  </a:txBody>
                  <a:tcPr anchor="ctr"/>
                </a:tc>
                <a:tc>
                  <a:txBody>
                    <a:bodyPr/>
                    <a:lstStyle/>
                    <a:p>
                      <a:pPr algn="ctr"/>
                      <a:r>
                        <a:rPr lang="en-US" sz="1600" dirty="0"/>
                        <a:t>University </a:t>
                      </a:r>
                    </a:p>
                  </a:txBody>
                  <a:tcPr anchor="ctr"/>
                </a:tc>
                <a:extLst>
                  <a:ext uri="{0D108BD9-81ED-4DB2-BD59-A6C34878D82A}">
                    <a16:rowId xmlns:a16="http://schemas.microsoft.com/office/drawing/2014/main" val="948011476"/>
                  </a:ext>
                </a:extLst>
              </a:tr>
              <a:tr h="734430">
                <a:tc>
                  <a:txBody>
                    <a:bodyPr/>
                    <a:lstStyle/>
                    <a:p>
                      <a:pPr algn="l"/>
                      <a:r>
                        <a:rPr kumimoji="0" lang="en-US" sz="1600" b="1" u="none" strike="noStrike" kern="1200" cap="none" spc="0" normalizeH="0" baseline="0" noProof="0" dirty="0">
                          <a:ln>
                            <a:noFill/>
                          </a:ln>
                          <a:solidFill>
                            <a:schemeClr val="bg1"/>
                          </a:solidFill>
                          <a:effectLst/>
                          <a:uLnTx/>
                          <a:uFillTx/>
                          <a:latin typeface="Franklin Gothic Book" panose="020B0503020102020204" pitchFamily="34" charset="0"/>
                        </a:rPr>
                        <a:t>Arctic Vessel Monitoring/</a:t>
                      </a:r>
                      <a:r>
                        <a:rPr kumimoji="0" lang="en-US" sz="1600" b="1" u="none" strike="noStrike" kern="1200" cap="none" spc="0" normalizeH="0" baseline="0" noProof="0" dirty="0" err="1">
                          <a:ln>
                            <a:noFill/>
                          </a:ln>
                          <a:solidFill>
                            <a:schemeClr val="bg1"/>
                          </a:solidFill>
                          <a:effectLst/>
                          <a:uLnTx/>
                          <a:uFillTx/>
                          <a:latin typeface="Franklin Gothic Book" panose="020B0503020102020204" pitchFamily="34" charset="0"/>
                        </a:rPr>
                        <a:t>Geofencing</a:t>
                      </a:r>
                      <a:r>
                        <a:rPr kumimoji="0" lang="en-US" sz="1600" b="1" u="none" strike="noStrike" kern="1200" cap="none" spc="0" normalizeH="0" baseline="0" noProof="0" dirty="0">
                          <a:ln>
                            <a:noFill/>
                          </a:ln>
                          <a:solidFill>
                            <a:schemeClr val="bg1"/>
                          </a:solidFill>
                          <a:effectLst/>
                          <a:uLnTx/>
                          <a:uFillTx/>
                          <a:latin typeface="Franklin Gothic Book" panose="020B0503020102020204" pitchFamily="34" charset="0"/>
                        </a:rPr>
                        <a:t>:</a:t>
                      </a:r>
                      <a:endParaRPr lang="en-US" sz="1600" b="1"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Undergraduate </a:t>
                      </a:r>
                      <a:r>
                        <a:rPr lang="en-US" sz="1600" baseline="0" dirty="0">
                          <a:solidFill>
                            <a:schemeClr val="bg1"/>
                          </a:solidFill>
                          <a:latin typeface="Franklin Gothic Book" panose="020B0503020102020204" pitchFamily="34" charset="0"/>
                        </a:rPr>
                        <a:t>Fellows Benjamin Good and Talha Ali</a:t>
                      </a:r>
                      <a:endParaRPr lang="en-US" sz="1600" b="0"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UAA</a:t>
                      </a:r>
                      <a:endParaRPr lang="en-US" sz="16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1818490821"/>
                  </a:ext>
                </a:extLst>
              </a:tr>
              <a:tr h="734430">
                <a:tc>
                  <a:txBody>
                    <a:bodyPr/>
                    <a:lstStyle/>
                    <a:p>
                      <a:pPr algn="l"/>
                      <a:r>
                        <a:rPr lang="en-US" sz="1600" b="1" dirty="0">
                          <a:solidFill>
                            <a:schemeClr val="bg1"/>
                          </a:solidFill>
                          <a:latin typeface="Franklin Gothic Book" panose="020B0503020102020204" pitchFamily="34" charset="0"/>
                        </a:rPr>
                        <a:t>Arctic Oil Spill Modeling</a:t>
                      </a:r>
                      <a:r>
                        <a:rPr lang="en-US" sz="1600" b="1" baseline="0" dirty="0">
                          <a:solidFill>
                            <a:schemeClr val="bg1"/>
                          </a:solidFill>
                          <a:latin typeface="Franklin Gothic Book" panose="020B0503020102020204" pitchFamily="34" charset="0"/>
                        </a:rPr>
                        <a:t> Strategies </a:t>
                      </a:r>
                      <a:endParaRPr lang="en-US" sz="1600" b="1" dirty="0">
                        <a:solidFill>
                          <a:schemeClr val="bg1"/>
                        </a:solidFill>
                        <a:latin typeface="Franklin Gothic Book" panose="020B0503020102020204" pitchFamily="34" charset="0"/>
                      </a:endParaRPr>
                    </a:p>
                  </a:txBody>
                  <a:tcPr anchor="ctr"/>
                </a:tc>
                <a:tc>
                  <a:txBody>
                    <a:bodyPr/>
                    <a:lstStyle/>
                    <a:p>
                      <a:pPr algn="ctr"/>
                      <a:r>
                        <a:rPr lang="en-US" sz="1600" baseline="0" dirty="0">
                          <a:solidFill>
                            <a:schemeClr val="bg1"/>
                          </a:solidFill>
                          <a:latin typeface="Franklin Gothic Book" panose="020B0503020102020204" pitchFamily="34" charset="0"/>
                        </a:rPr>
                        <a:t>Undergraduate Fellow, Tori Sweet</a:t>
                      </a:r>
                      <a:endParaRPr lang="en-US" sz="1600" b="0"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UNH</a:t>
                      </a:r>
                      <a:endParaRPr lang="en-US" sz="16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2814025805"/>
                  </a:ext>
                </a:extLst>
              </a:tr>
              <a:tr h="734430">
                <a:tc>
                  <a:txBody>
                    <a:bodyPr/>
                    <a:lstStyle/>
                    <a:p>
                      <a:pPr algn="l"/>
                      <a:r>
                        <a:rPr lang="en-US" sz="1600" b="1" dirty="0">
                          <a:solidFill>
                            <a:schemeClr val="bg1"/>
                          </a:solidFill>
                          <a:latin typeface="Franklin Gothic Book" panose="020B0503020102020204" pitchFamily="34" charset="0"/>
                        </a:rPr>
                        <a:t>Arctic Mussels</a:t>
                      </a:r>
                      <a:r>
                        <a:rPr lang="en-US" sz="1600" b="1" baseline="0" dirty="0">
                          <a:solidFill>
                            <a:schemeClr val="bg1"/>
                          </a:solidFill>
                          <a:latin typeface="Franklin Gothic Book" panose="020B0503020102020204" pitchFamily="34" charset="0"/>
                        </a:rPr>
                        <a:t> </a:t>
                      </a:r>
                      <a:endParaRPr lang="en-US" sz="1600" b="1" dirty="0">
                        <a:solidFill>
                          <a:schemeClr val="bg1"/>
                        </a:solidFill>
                        <a:latin typeface="Franklin Gothic Book" panose="020B0503020102020204" pitchFamily="34" charset="0"/>
                      </a:endParaRPr>
                    </a:p>
                  </a:txBody>
                  <a:tcPr anchor="ctr"/>
                </a:tc>
                <a:tc>
                  <a:txBody>
                    <a:bodyPr/>
                    <a:lstStyle/>
                    <a:p>
                      <a:pPr algn="ctr"/>
                      <a:r>
                        <a:rPr lang="en-US" sz="1600" baseline="0" dirty="0">
                          <a:solidFill>
                            <a:schemeClr val="bg1"/>
                          </a:solidFill>
                          <a:latin typeface="Franklin Gothic Book" panose="020B0503020102020204" pitchFamily="34" charset="0"/>
                        </a:rPr>
                        <a:t>Graduate Fellow, Katherine </a:t>
                      </a:r>
                      <a:r>
                        <a:rPr lang="en-US" sz="1600" baseline="0" dirty="0" err="1">
                          <a:solidFill>
                            <a:schemeClr val="bg1"/>
                          </a:solidFill>
                          <a:latin typeface="Franklin Gothic Book" panose="020B0503020102020204" pitchFamily="34" charset="0"/>
                        </a:rPr>
                        <a:t>Humpal</a:t>
                      </a:r>
                      <a:endParaRPr lang="en-US" sz="1600" b="0"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UNO</a:t>
                      </a:r>
                      <a:endParaRPr lang="en-US" sz="16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3179533781"/>
                  </a:ext>
                </a:extLst>
              </a:tr>
              <a:tr h="734430">
                <a:tc>
                  <a:txBody>
                    <a:bodyPr/>
                    <a:lstStyle/>
                    <a:p>
                      <a:pPr algn="l"/>
                      <a:r>
                        <a:rPr lang="en-US" sz="1600" b="1" dirty="0">
                          <a:solidFill>
                            <a:schemeClr val="bg1"/>
                          </a:solidFill>
                          <a:latin typeface="Franklin Gothic Book" panose="020B0503020102020204" pitchFamily="34" charset="0"/>
                        </a:rPr>
                        <a:t>Environmental Risk Index</a:t>
                      </a:r>
                    </a:p>
                  </a:txBody>
                  <a:tcPr anchor="ctr"/>
                </a:tc>
                <a:tc>
                  <a:txBody>
                    <a:bodyPr/>
                    <a:lstStyle/>
                    <a:p>
                      <a:pPr algn="ctr"/>
                      <a:r>
                        <a:rPr lang="en-US" sz="1600" b="0" dirty="0">
                          <a:solidFill>
                            <a:schemeClr val="bg1"/>
                          </a:solidFill>
                          <a:latin typeface="Franklin Gothic Book" panose="020B0503020102020204" pitchFamily="34" charset="0"/>
                        </a:rPr>
                        <a:t>Undergraduate Fellows, Caitlynn Hanna and Brenda Almanza </a:t>
                      </a:r>
                    </a:p>
                  </a:txBody>
                  <a:tcPr anchor="ctr"/>
                </a:tc>
                <a:tc>
                  <a:txBody>
                    <a:bodyPr/>
                    <a:lstStyle/>
                    <a:p>
                      <a:pPr algn="ctr"/>
                      <a:r>
                        <a:rPr lang="en-US" sz="1600" b="0" dirty="0">
                          <a:solidFill>
                            <a:schemeClr val="bg1"/>
                          </a:solidFill>
                          <a:latin typeface="Franklin Gothic Book" panose="020B0503020102020204" pitchFamily="34" charset="0"/>
                        </a:rPr>
                        <a:t>UAF, UTEP</a:t>
                      </a:r>
                    </a:p>
                  </a:txBody>
                  <a:tcPr anchor="ctr"/>
                </a:tc>
                <a:extLst>
                  <a:ext uri="{0D108BD9-81ED-4DB2-BD59-A6C34878D82A}">
                    <a16:rowId xmlns:a16="http://schemas.microsoft.com/office/drawing/2014/main" val="2687128323"/>
                  </a:ext>
                </a:extLst>
              </a:tr>
            </a:tbl>
          </a:graphicData>
        </a:graphic>
      </p:graphicFrame>
      <p:sp>
        <p:nvSpPr>
          <p:cNvPr id="6" name="Rectangle 5">
            <a:extLst>
              <a:ext uri="{FF2B5EF4-FFF2-40B4-BE49-F238E27FC236}">
                <a16:creationId xmlns:a16="http://schemas.microsoft.com/office/drawing/2014/main" id="{AF839AA0-4C61-6C41-9E10-88A1D87F4464}"/>
              </a:ext>
            </a:extLst>
          </p:cNvPr>
          <p:cNvSpPr/>
          <p:nvPr/>
        </p:nvSpPr>
        <p:spPr>
          <a:xfrm>
            <a:off x="629564" y="0"/>
            <a:ext cx="3023007"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Tree>
    <p:extLst>
      <p:ext uri="{BB962C8B-B14F-4D97-AF65-F5344CB8AC3E}">
        <p14:creationId xmlns:p14="http://schemas.microsoft.com/office/powerpoint/2010/main" val="3345258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8443" y="531682"/>
            <a:ext cx="7535111" cy="507077"/>
          </a:xfrm>
        </p:spPr>
        <p:txBody>
          <a:bodyPr/>
          <a:lstStyle/>
          <a:p>
            <a:pPr algn="ctr"/>
            <a:r>
              <a:rPr lang="en-US" sz="2400" dirty="0"/>
              <a:t>Next Steps for our Program Year 8 Graduating Fellows</a:t>
            </a:r>
          </a:p>
        </p:txBody>
      </p:sp>
      <p:graphicFrame>
        <p:nvGraphicFramePr>
          <p:cNvPr id="11" name="Table 10"/>
          <p:cNvGraphicFramePr>
            <a:graphicFrameLocks noGrp="1"/>
          </p:cNvGraphicFramePr>
          <p:nvPr>
            <p:extLst>
              <p:ext uri="{D42A27DB-BD31-4B8C-83A1-F6EECF244321}">
                <p14:modId xmlns:p14="http://schemas.microsoft.com/office/powerpoint/2010/main" val="3612508128"/>
              </p:ext>
            </p:extLst>
          </p:nvPr>
        </p:nvGraphicFramePr>
        <p:xfrm>
          <a:off x="245106" y="1262664"/>
          <a:ext cx="11701787" cy="3735362"/>
        </p:xfrm>
        <a:graphic>
          <a:graphicData uri="http://schemas.openxmlformats.org/drawingml/2006/table">
            <a:tbl>
              <a:tblPr firstRow="1" bandRow="1">
                <a:tableStyleId>{5A111915-BE36-4E01-A7E5-04B1672EAD32}</a:tableStyleId>
              </a:tblPr>
              <a:tblGrid>
                <a:gridCol w="1585038">
                  <a:extLst>
                    <a:ext uri="{9D8B030D-6E8A-4147-A177-3AD203B41FA5}">
                      <a16:colId xmlns:a16="http://schemas.microsoft.com/office/drawing/2014/main" val="3884928941"/>
                    </a:ext>
                  </a:extLst>
                </a:gridCol>
                <a:gridCol w="945421">
                  <a:extLst>
                    <a:ext uri="{9D8B030D-6E8A-4147-A177-3AD203B41FA5}">
                      <a16:colId xmlns:a16="http://schemas.microsoft.com/office/drawing/2014/main" val="1252991144"/>
                    </a:ext>
                  </a:extLst>
                </a:gridCol>
                <a:gridCol w="2951136">
                  <a:extLst>
                    <a:ext uri="{9D8B030D-6E8A-4147-A177-3AD203B41FA5}">
                      <a16:colId xmlns:a16="http://schemas.microsoft.com/office/drawing/2014/main" val="1384984031"/>
                    </a:ext>
                  </a:extLst>
                </a:gridCol>
                <a:gridCol w="6220192">
                  <a:extLst>
                    <a:ext uri="{9D8B030D-6E8A-4147-A177-3AD203B41FA5}">
                      <a16:colId xmlns:a16="http://schemas.microsoft.com/office/drawing/2014/main" val="3959301591"/>
                    </a:ext>
                  </a:extLst>
                </a:gridCol>
              </a:tblGrid>
              <a:tr h="284547">
                <a:tc>
                  <a:txBody>
                    <a:bodyPr/>
                    <a:lstStyle/>
                    <a:p>
                      <a:pPr algn="ctr" fontAlgn="b"/>
                      <a:r>
                        <a:rPr lang="en-US" sz="1600" b="1" u="none" strike="noStrike" dirty="0">
                          <a:effectLst/>
                          <a:latin typeface="Franklin Gothic Book" panose="020B0503020102020204" pitchFamily="34" charset="0"/>
                        </a:rPr>
                        <a:t>Student</a:t>
                      </a:r>
                      <a:endParaRPr lang="en-US" sz="1600" b="1"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latin typeface="Franklin Gothic Book" panose="020B0503020102020204" pitchFamily="34" charset="0"/>
                        </a:rPr>
                        <a:t>University </a:t>
                      </a:r>
                      <a:endParaRPr lang="en-US" sz="1600" b="1"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latin typeface="Franklin Gothic Book" panose="020B0503020102020204" pitchFamily="34" charset="0"/>
                        </a:rPr>
                        <a:t>Degree</a:t>
                      </a:r>
                      <a:endParaRPr lang="en-US" sz="1600" b="1"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rgbClr val="000000"/>
                          </a:solidFill>
                          <a:effectLst/>
                          <a:latin typeface="Franklin Gothic Book" panose="020B0503020102020204" pitchFamily="34" charset="0"/>
                        </a:rPr>
                        <a:t>Where are they headed?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54207830"/>
                  </a:ext>
                </a:extLst>
              </a:tr>
              <a:tr h="577216">
                <a:tc>
                  <a:txBody>
                    <a:bodyPr/>
                    <a:lstStyle/>
                    <a:p>
                      <a:pPr algn="l" fontAlgn="b"/>
                      <a:r>
                        <a:rPr lang="en-US" sz="1600" b="0" i="0" u="none" strike="noStrike" dirty="0">
                          <a:solidFill>
                            <a:schemeClr val="bg1"/>
                          </a:solidFill>
                          <a:effectLst/>
                          <a:latin typeface="Franklin Gothic Book" panose="020B0503020102020204" pitchFamily="34" charset="0"/>
                        </a:rPr>
                        <a:t>Talha Ali</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UAA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B.S. Computer Science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b="0" i="0" dirty="0">
                          <a:solidFill>
                            <a:schemeClr val="bg1"/>
                          </a:solidFill>
                          <a:latin typeface="Franklin Gothic Book" panose="020B0503020102020204" pitchFamily="34" charset="0"/>
                        </a:rPr>
                        <a:t>To continue pursuing his undergraduate degree, with an estimated graduation of Spring 2023.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2879779929"/>
                  </a:ext>
                </a:extLst>
              </a:tr>
              <a:tr h="565163">
                <a:tc>
                  <a:txBody>
                    <a:bodyPr/>
                    <a:lstStyle/>
                    <a:p>
                      <a:pPr algn="l" fontAlgn="b"/>
                      <a:r>
                        <a:rPr lang="en-US" sz="1600" u="none" strike="noStrike" dirty="0">
                          <a:solidFill>
                            <a:schemeClr val="bg1"/>
                          </a:solidFill>
                          <a:effectLst/>
                          <a:latin typeface="Franklin Gothic Book" panose="020B0503020102020204" pitchFamily="34" charset="0"/>
                        </a:rPr>
                        <a:t>Benjamin Good</a:t>
                      </a:r>
                      <a:endParaRPr lang="en-US" sz="1600" b="0" i="0" u="none" strike="noStrike" dirty="0">
                        <a:solidFill>
                          <a:schemeClr val="bg1"/>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u="none" strike="noStrike" dirty="0">
                          <a:solidFill>
                            <a:schemeClr val="bg1"/>
                          </a:solidFill>
                          <a:effectLst/>
                          <a:latin typeface="Franklin Gothic Book" panose="020B0503020102020204" pitchFamily="34" charset="0"/>
                        </a:rPr>
                        <a:t>UAA</a:t>
                      </a:r>
                      <a:endParaRPr lang="en-US" sz="1600" b="0" i="0" u="none" strike="noStrike" dirty="0">
                        <a:solidFill>
                          <a:schemeClr val="bg1"/>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u="none" strike="noStrike" dirty="0">
                          <a:solidFill>
                            <a:schemeClr val="bg1"/>
                          </a:solidFill>
                          <a:effectLst/>
                          <a:latin typeface="Franklin Gothic Book" panose="020B0503020102020204" pitchFamily="34" charset="0"/>
                        </a:rPr>
                        <a:t>B.S. Computer Science</a:t>
                      </a:r>
                      <a:endParaRPr lang="en-US" sz="1600" b="0" i="0" u="none" strike="noStrike" dirty="0">
                        <a:solidFill>
                          <a:schemeClr val="bg1"/>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latin typeface="Franklin Gothic Book" panose="020B0503020102020204" pitchFamily="34" charset="0"/>
                        </a:rPr>
                        <a:t>To continue pursuing his undergraduate degree, with an estimated graduation of Spring 2023. </a:t>
                      </a:r>
                      <a:endParaRPr lang="en-US" sz="1600" b="0" i="0" dirty="0">
                        <a:solidFill>
                          <a:schemeClr val="bg1"/>
                        </a:solidFill>
                        <a:highlight>
                          <a:srgbClr val="FFFF00"/>
                        </a:highligh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394326637"/>
                  </a:ext>
                </a:extLst>
              </a:tr>
              <a:tr h="699953">
                <a:tc>
                  <a:txBody>
                    <a:bodyPr/>
                    <a:lstStyle/>
                    <a:p>
                      <a:pPr algn="l" fontAlgn="b"/>
                      <a:r>
                        <a:rPr lang="en-US" sz="1600" b="0" i="0" u="none" strike="noStrike" dirty="0">
                          <a:solidFill>
                            <a:schemeClr val="bg1"/>
                          </a:solidFill>
                          <a:effectLst/>
                          <a:latin typeface="Franklin Gothic Book" panose="020B0503020102020204" pitchFamily="34" charset="0"/>
                        </a:rPr>
                        <a:t>Caitlynn Hanna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UAF</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B.S. Civil Engineering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dirty="0">
                          <a:solidFill>
                            <a:schemeClr val="bg1"/>
                          </a:solidFill>
                          <a:latin typeface="Franklin Gothic Book" panose="020B0503020102020204" pitchFamily="34" charset="0"/>
                        </a:rPr>
                        <a:t>To pursue a graduate degree at UAF in Civil Engineering. </a:t>
                      </a:r>
                      <a:endParaRPr lang="en-US" sz="1600" dirty="0">
                        <a:solidFill>
                          <a:schemeClr val="bg1"/>
                        </a:solidFill>
                        <a:highlight>
                          <a:srgbClr val="FFFF00"/>
                        </a:highligh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690603766"/>
                  </a:ext>
                </a:extLst>
              </a:tr>
              <a:tr h="478157">
                <a:tc>
                  <a:txBody>
                    <a:bodyPr/>
                    <a:lstStyle/>
                    <a:p>
                      <a:pPr algn="l" fontAlgn="b"/>
                      <a:r>
                        <a:rPr lang="en-US" sz="1600" b="0" i="0" u="none" strike="noStrike" dirty="0">
                          <a:solidFill>
                            <a:schemeClr val="bg1"/>
                          </a:solidFill>
                          <a:effectLst/>
                          <a:latin typeface="Franklin Gothic Book" panose="020B0503020102020204" pitchFamily="34" charset="0"/>
                        </a:rPr>
                        <a:t>Brenda Almanza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UTEP</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B.S. Environmental Science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dirty="0">
                          <a:solidFill>
                            <a:schemeClr val="bg1"/>
                          </a:solidFill>
                          <a:latin typeface="Franklin Gothic Book" panose="020B0503020102020204" pitchFamily="34" charset="0"/>
                        </a:rPr>
                        <a:t>To pursue a graduate degree in Environmental Science at UTEP.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605966374"/>
                  </a:ext>
                </a:extLst>
              </a:tr>
              <a:tr h="565163">
                <a:tc>
                  <a:txBody>
                    <a:bodyPr/>
                    <a:lstStyle/>
                    <a:p>
                      <a:pPr algn="l" fontAlgn="b"/>
                      <a:r>
                        <a:rPr lang="en-US" sz="1600" b="0" i="0" u="none" strike="noStrike" dirty="0">
                          <a:solidFill>
                            <a:schemeClr val="bg1"/>
                          </a:solidFill>
                          <a:effectLst/>
                          <a:latin typeface="Franklin Gothic Book" panose="020B0503020102020204" pitchFamily="34" charset="0"/>
                        </a:rPr>
                        <a:t>Tori Sweet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UNH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B.S. Environmental Engineering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dirty="0">
                          <a:solidFill>
                            <a:schemeClr val="bg1"/>
                          </a:solidFill>
                          <a:latin typeface="Franklin Gothic Book" panose="020B0503020102020204" pitchFamily="34" charset="0"/>
                        </a:rPr>
                        <a:t>To pursue a graduate degree in Environmental Engineering at UNH. </a:t>
                      </a:r>
                      <a:endParaRPr lang="en-US" sz="1600" dirty="0">
                        <a:solidFill>
                          <a:schemeClr val="bg1"/>
                        </a:solidFill>
                        <a:highlight>
                          <a:srgbClr val="FFFF00"/>
                        </a:highligh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3413462356"/>
                  </a:ext>
                </a:extLst>
              </a:tr>
              <a:tr h="565163">
                <a:tc>
                  <a:txBody>
                    <a:bodyPr/>
                    <a:lstStyle/>
                    <a:p>
                      <a:pPr algn="l" fontAlgn="b"/>
                      <a:r>
                        <a:rPr lang="en-US" sz="1600" b="0" i="0" u="none" strike="noStrike" dirty="0">
                          <a:solidFill>
                            <a:schemeClr val="bg1"/>
                          </a:solidFill>
                          <a:effectLst/>
                          <a:latin typeface="Franklin Gothic Book" panose="020B0503020102020204" pitchFamily="34" charset="0"/>
                        </a:rPr>
                        <a:t>Katherine </a:t>
                      </a:r>
                      <a:r>
                        <a:rPr lang="en-US" sz="1600" b="0" i="0" u="none" strike="noStrike" dirty="0" err="1">
                          <a:solidFill>
                            <a:schemeClr val="bg1"/>
                          </a:solidFill>
                          <a:effectLst/>
                          <a:latin typeface="Franklin Gothic Book" panose="020B0503020102020204" pitchFamily="34" charset="0"/>
                        </a:rPr>
                        <a:t>Humpal</a:t>
                      </a:r>
                      <a:endParaRPr lang="en-US" sz="1600" b="0" i="0" u="none" strike="noStrike" dirty="0">
                        <a:solidFill>
                          <a:schemeClr val="bg1"/>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UNO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Ph.D. Biochemistry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dirty="0">
                          <a:solidFill>
                            <a:schemeClr val="bg1"/>
                          </a:solidFill>
                          <a:latin typeface="Franklin Gothic Book" panose="020B0503020102020204" pitchFamily="34" charset="0"/>
                        </a:rPr>
                        <a:t>To continue pursuing her graduate degree, with an estimated graduation of spring 2023.  </a:t>
                      </a:r>
                      <a:endParaRPr lang="en-US" sz="1600" dirty="0">
                        <a:solidFill>
                          <a:schemeClr val="bg1"/>
                        </a:solidFill>
                        <a:highlight>
                          <a:srgbClr val="FFFF00"/>
                        </a:highligh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135405707"/>
                  </a:ext>
                </a:extLst>
              </a:tr>
            </a:tbl>
          </a:graphicData>
        </a:graphic>
      </p:graphicFrame>
      <p:sp>
        <p:nvSpPr>
          <p:cNvPr id="5" name="Rectangle 4">
            <a:extLst>
              <a:ext uri="{FF2B5EF4-FFF2-40B4-BE49-F238E27FC236}">
                <a16:creationId xmlns:a16="http://schemas.microsoft.com/office/drawing/2014/main" id="{E1407233-EDCD-9B4E-BF2E-5F6681CE407C}"/>
              </a:ext>
            </a:extLst>
          </p:cNvPr>
          <p:cNvSpPr/>
          <p:nvPr/>
        </p:nvSpPr>
        <p:spPr>
          <a:xfrm>
            <a:off x="629564" y="0"/>
            <a:ext cx="3023007"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a:t>
            </a:r>
          </a:p>
        </p:txBody>
      </p:sp>
    </p:spTree>
    <p:extLst>
      <p:ext uri="{BB962C8B-B14F-4D97-AF65-F5344CB8AC3E}">
        <p14:creationId xmlns:p14="http://schemas.microsoft.com/office/powerpoint/2010/main" val="2460062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88670-E321-D842-86B4-4034AB7345BB}"/>
              </a:ext>
            </a:extLst>
          </p:cNvPr>
          <p:cNvSpPr>
            <a:spLocks noGrp="1"/>
          </p:cNvSpPr>
          <p:nvPr>
            <p:ph type="title"/>
          </p:nvPr>
        </p:nvSpPr>
        <p:spPr/>
        <p:txBody>
          <a:bodyPr>
            <a:normAutofit/>
          </a:bodyPr>
          <a:lstStyle/>
          <a:p>
            <a:r>
              <a:rPr lang="en-US" b="0" dirty="0"/>
              <a:t>ADAC Fellow Kevin Fitzpatrick</a:t>
            </a:r>
            <a:br>
              <a:rPr lang="en-US" b="0" dirty="0"/>
            </a:br>
            <a:endParaRPr lang="en-US" dirty="0"/>
          </a:p>
        </p:txBody>
      </p:sp>
      <p:sp>
        <p:nvSpPr>
          <p:cNvPr id="5" name="Rectangle 4">
            <a:extLst>
              <a:ext uri="{FF2B5EF4-FFF2-40B4-BE49-F238E27FC236}">
                <a16:creationId xmlns:a16="http://schemas.microsoft.com/office/drawing/2014/main" id="{442E5901-2A45-A74B-9B28-AFBD49067162}"/>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552139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8A043-B616-4215-9A58-5C9DEC9EFD8B}"/>
              </a:ext>
            </a:extLst>
          </p:cNvPr>
          <p:cNvSpPr>
            <a:spLocks noGrp="1"/>
          </p:cNvSpPr>
          <p:nvPr>
            <p:ph type="title"/>
          </p:nvPr>
        </p:nvSpPr>
        <p:spPr>
          <a:xfrm>
            <a:off x="831850" y="467943"/>
            <a:ext cx="10515600" cy="1338508"/>
          </a:xfrm>
        </p:spPr>
        <p:txBody>
          <a:bodyPr/>
          <a:lstStyle/>
          <a:p>
            <a:r>
              <a:rPr lang="en-US" dirty="0"/>
              <a:t>Working with ADAC</a:t>
            </a:r>
          </a:p>
        </p:txBody>
      </p:sp>
      <p:sp>
        <p:nvSpPr>
          <p:cNvPr id="3" name="Text Placeholder 2">
            <a:extLst>
              <a:ext uri="{FF2B5EF4-FFF2-40B4-BE49-F238E27FC236}">
                <a16:creationId xmlns:a16="http://schemas.microsoft.com/office/drawing/2014/main" id="{22C7C9DA-4314-4312-BC62-FBA3AAA1AF94}"/>
              </a:ext>
            </a:extLst>
          </p:cNvPr>
          <p:cNvSpPr>
            <a:spLocks noGrp="1"/>
          </p:cNvSpPr>
          <p:nvPr>
            <p:ph type="body" idx="1"/>
          </p:nvPr>
        </p:nvSpPr>
        <p:spPr>
          <a:xfrm>
            <a:off x="831850" y="1967003"/>
            <a:ext cx="6055871" cy="3922941"/>
          </a:xfrm>
        </p:spPr>
        <p:txBody>
          <a:bodyPr>
            <a:normAutofit fontScale="92500" lnSpcReduction="10000"/>
          </a:bodyPr>
          <a:lstStyle/>
          <a:p>
            <a:pPr marL="342900" indent="-342900">
              <a:buFont typeface="Arial" panose="020B0604020202020204" pitchFamily="34" charset="0"/>
              <a:buChar char="•"/>
            </a:pPr>
            <a:r>
              <a:rPr lang="en-US" dirty="0"/>
              <a:t>Introduced by Dr. Patrick Tomco</a:t>
            </a:r>
          </a:p>
          <a:p>
            <a:pPr marL="342900" indent="-342900">
              <a:buFont typeface="Arial" panose="020B0604020202020204" pitchFamily="34" charset="0"/>
              <a:buChar char="•"/>
            </a:pPr>
            <a:r>
              <a:rPr lang="en-US" dirty="0"/>
              <a:t>Worked closely with Dr. Tomco and Dr. McGill on design and execution of arctic mussels project</a:t>
            </a:r>
          </a:p>
          <a:p>
            <a:pPr marL="342900" indent="-342900">
              <a:buFont typeface="Arial" panose="020B0604020202020204" pitchFamily="34" charset="0"/>
              <a:buChar char="•"/>
            </a:pPr>
            <a:r>
              <a:rPr lang="en-US" dirty="0"/>
              <a:t>Participated in 2020 ASIP</a:t>
            </a:r>
          </a:p>
          <a:p>
            <a:pPr marL="342900" indent="-342900">
              <a:buFont typeface="Arial" panose="020B0604020202020204" pitchFamily="34" charset="0"/>
              <a:buChar char="•"/>
            </a:pPr>
            <a:r>
              <a:rPr lang="en-US" dirty="0"/>
              <a:t>Employed with Applied Environmental Research Center (AERC) since May 2021</a:t>
            </a:r>
          </a:p>
          <a:p>
            <a:pPr marL="342900" indent="-342900">
              <a:buFont typeface="Arial" panose="020B0604020202020204" pitchFamily="34" charset="0"/>
              <a:buChar char="•"/>
            </a:pPr>
            <a:r>
              <a:rPr lang="en-US" dirty="0"/>
              <a:t>Transitioning to position with Department of Natural Resources</a:t>
            </a:r>
          </a:p>
          <a:p>
            <a:pPr marL="342900" indent="-342900">
              <a:buFont typeface="Arial" panose="020B0604020202020204" pitchFamily="34" charset="0"/>
              <a:buChar char="•"/>
            </a:pPr>
            <a:r>
              <a:rPr lang="en-US" dirty="0"/>
              <a:t>Graduate with Masters May 1</a:t>
            </a:r>
            <a:r>
              <a:rPr lang="en-US" baseline="30000" dirty="0"/>
              <a:t>st</a:t>
            </a:r>
            <a:r>
              <a:rPr lang="en-US" dirty="0"/>
              <a:t> 2022</a:t>
            </a:r>
          </a:p>
          <a:p>
            <a:pPr marL="342900" indent="-342900">
              <a:buFont typeface="Arial" panose="020B0604020202020204" pitchFamily="34" charset="0"/>
              <a:buChar char="•"/>
            </a:pPr>
            <a:endParaRPr lang="en-US" dirty="0"/>
          </a:p>
          <a:p>
            <a:r>
              <a:rPr lang="en-US" dirty="0"/>
              <a:t> </a:t>
            </a:r>
          </a:p>
        </p:txBody>
      </p:sp>
      <p:sp>
        <p:nvSpPr>
          <p:cNvPr id="4" name="Text Placeholder 3">
            <a:extLst>
              <a:ext uri="{FF2B5EF4-FFF2-40B4-BE49-F238E27FC236}">
                <a16:creationId xmlns:a16="http://schemas.microsoft.com/office/drawing/2014/main" id="{4162239A-0B0F-4142-9773-EDF37A47A3F8}"/>
              </a:ext>
            </a:extLst>
          </p:cNvPr>
          <p:cNvSpPr>
            <a:spLocks noGrp="1"/>
          </p:cNvSpPr>
          <p:nvPr>
            <p:ph type="body" sz="quarter" idx="17"/>
          </p:nvPr>
        </p:nvSpPr>
        <p:spPr/>
        <p:txBody>
          <a:bodyPr/>
          <a:lstStyle/>
          <a:p>
            <a:r>
              <a:rPr lang="en-US" dirty="0">
                <a:solidFill>
                  <a:srgbClr val="00B0F0"/>
                </a:solidFill>
              </a:rPr>
              <a:t>ADAC Program Year 8 Annual Meeting</a:t>
            </a:r>
          </a:p>
        </p:txBody>
      </p:sp>
      <p:pic>
        <p:nvPicPr>
          <p:cNvPr id="6" name="Picture 2" descr="602 California Mussel Stock Photos, Pictures &amp;amp; Royalty-Free Images - iStock">
            <a:extLst>
              <a:ext uri="{FF2B5EF4-FFF2-40B4-BE49-F238E27FC236}">
                <a16:creationId xmlns:a16="http://schemas.microsoft.com/office/drawing/2014/main" id="{4BE94C5E-F944-4F06-AB5B-F41E11CEB5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3137" r="16673"/>
          <a:stretch/>
        </p:blipFill>
        <p:spPr bwMode="auto">
          <a:xfrm rot="10800000">
            <a:off x="7994755" y="977188"/>
            <a:ext cx="4187413" cy="5073308"/>
          </a:xfrm>
          <a:prstGeom prst="rect">
            <a:avLst/>
          </a:prstGeom>
          <a:ln w="19050">
            <a:solidFill>
              <a:srgbClr val="F8F8F8"/>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803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97B37-A8FC-44F0-B3C3-DA0A57B15BFB}"/>
              </a:ext>
            </a:extLst>
          </p:cNvPr>
          <p:cNvSpPr>
            <a:spLocks noGrp="1"/>
          </p:cNvSpPr>
          <p:nvPr>
            <p:ph type="title"/>
          </p:nvPr>
        </p:nvSpPr>
        <p:spPr>
          <a:xfrm>
            <a:off x="831850" y="361948"/>
            <a:ext cx="10515600" cy="986328"/>
          </a:xfrm>
        </p:spPr>
        <p:txBody>
          <a:bodyPr/>
          <a:lstStyle/>
          <a:p>
            <a:r>
              <a:rPr lang="en-US" dirty="0"/>
              <a:t>Arctic Mussels Project</a:t>
            </a:r>
          </a:p>
        </p:txBody>
      </p:sp>
      <p:sp>
        <p:nvSpPr>
          <p:cNvPr id="3" name="Text Placeholder 2">
            <a:extLst>
              <a:ext uri="{FF2B5EF4-FFF2-40B4-BE49-F238E27FC236}">
                <a16:creationId xmlns:a16="http://schemas.microsoft.com/office/drawing/2014/main" id="{AFAAC5F7-1DDD-4D1F-B50F-F29161BD1372}"/>
              </a:ext>
            </a:extLst>
          </p:cNvPr>
          <p:cNvSpPr>
            <a:spLocks noGrp="1"/>
          </p:cNvSpPr>
          <p:nvPr>
            <p:ph type="body" idx="1"/>
          </p:nvPr>
        </p:nvSpPr>
        <p:spPr>
          <a:xfrm>
            <a:off x="5165889" y="1423447"/>
            <a:ext cx="6181561" cy="4345757"/>
          </a:xfrm>
        </p:spPr>
        <p:txBody>
          <a:bodyPr/>
          <a:lstStyle/>
          <a:p>
            <a:pPr marL="342900" indent="-342900">
              <a:buFont typeface="Arial" panose="020B0604020202020204" pitchFamily="34" charset="0"/>
              <a:buChar char="•"/>
            </a:pPr>
            <a:r>
              <a:rPr lang="en-US" dirty="0"/>
              <a:t>Objective: Determine effects of sunlight on treated oil </a:t>
            </a:r>
          </a:p>
          <a:p>
            <a:pPr marL="342900" indent="-342900">
              <a:buFont typeface="Arial" panose="020B0604020202020204" pitchFamily="34" charset="0"/>
              <a:buChar char="•"/>
            </a:pPr>
            <a:r>
              <a:rPr lang="en-US" dirty="0"/>
              <a:t>Report results to spill responders </a:t>
            </a:r>
          </a:p>
          <a:p>
            <a:pPr marL="800100" lvl="1" indent="-342900">
              <a:buFont typeface="Arial" panose="020B0604020202020204" pitchFamily="34" charset="0"/>
              <a:buChar char="•"/>
            </a:pPr>
            <a:r>
              <a:rPr lang="en-US" dirty="0"/>
              <a:t>i.e. Coast Guard</a:t>
            </a:r>
          </a:p>
          <a:p>
            <a:pPr marL="342900" indent="-342900">
              <a:buFont typeface="Arial" panose="020B0604020202020204" pitchFamily="34" charset="0"/>
              <a:buChar char="•"/>
            </a:pPr>
            <a:r>
              <a:rPr lang="en-US" dirty="0"/>
              <a:t>Spilled marine oil known to photo-enhance</a:t>
            </a:r>
          </a:p>
          <a:p>
            <a:pPr marL="342900" indent="-342900">
              <a:buFont typeface="Arial" panose="020B0604020202020204" pitchFamily="34" charset="0"/>
              <a:buChar char="•"/>
            </a:pPr>
            <a:r>
              <a:rPr lang="en-US" dirty="0"/>
              <a:t>Spill response techniques (</a:t>
            </a:r>
            <a:r>
              <a:rPr lang="en-US" dirty="0" err="1"/>
              <a:t>Corexit</a:t>
            </a:r>
            <a:r>
              <a:rPr lang="en-US" dirty="0"/>
              <a:t> 9500 and </a:t>
            </a:r>
            <a:r>
              <a:rPr lang="en-US" i="1" dirty="0"/>
              <a:t>in situ </a:t>
            </a:r>
            <a:r>
              <a:rPr lang="en-US" dirty="0"/>
              <a:t>burning) may vary in efficacy due to photo-enhancement</a:t>
            </a:r>
          </a:p>
          <a:p>
            <a:pPr marL="342900" indent="-342900">
              <a:buFont typeface="Arial" panose="020B0604020202020204" pitchFamily="34" charset="0"/>
              <a:buChar char="•"/>
            </a:pPr>
            <a:r>
              <a:rPr lang="en-US" dirty="0"/>
              <a:t>Arctic photoperiods comparatively extreme to rest of world</a:t>
            </a:r>
          </a:p>
        </p:txBody>
      </p:sp>
      <p:sp>
        <p:nvSpPr>
          <p:cNvPr id="4" name="Text Placeholder 3">
            <a:extLst>
              <a:ext uri="{FF2B5EF4-FFF2-40B4-BE49-F238E27FC236}">
                <a16:creationId xmlns:a16="http://schemas.microsoft.com/office/drawing/2014/main" id="{FCF6F19E-B595-4CC6-A607-7B3035465A9C}"/>
              </a:ext>
            </a:extLst>
          </p:cNvPr>
          <p:cNvSpPr>
            <a:spLocks noGrp="1"/>
          </p:cNvSpPr>
          <p:nvPr>
            <p:ph type="body" sz="quarter" idx="17"/>
          </p:nvPr>
        </p:nvSpPr>
        <p:spPr/>
        <p:txBody>
          <a:bodyPr/>
          <a:lstStyle/>
          <a:p>
            <a:r>
              <a:rPr lang="en-US" dirty="0">
                <a:solidFill>
                  <a:srgbClr val="00B0F0"/>
                </a:solidFill>
              </a:rPr>
              <a:t>ADAC Program Year 8 Annual Meeting</a:t>
            </a:r>
            <a:endParaRPr lang="en-US" dirty="0"/>
          </a:p>
        </p:txBody>
      </p:sp>
      <p:pic>
        <p:nvPicPr>
          <p:cNvPr id="5" name="Picture 2" descr="BP&amp;#39;s Ever-Growing Oil Spill">
            <a:extLst>
              <a:ext uri="{FF2B5EF4-FFF2-40B4-BE49-F238E27FC236}">
                <a16:creationId xmlns:a16="http://schemas.microsoft.com/office/drawing/2014/main" id="{0C8E489E-EE86-4739-85FD-736B100150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47" r="17777"/>
          <a:stretch/>
        </p:blipFill>
        <p:spPr bwMode="auto">
          <a:xfrm>
            <a:off x="994020" y="1348276"/>
            <a:ext cx="3755751" cy="3994363"/>
          </a:xfrm>
          <a:prstGeom prst="rect">
            <a:avLst/>
          </a:prstGeom>
          <a:ln w="19050">
            <a:solidFill>
              <a:srgbClr val="F8F8F8"/>
            </a:solidFill>
          </a:ln>
        </p:spPr>
      </p:pic>
    </p:spTree>
    <p:extLst>
      <p:ext uri="{BB962C8B-B14F-4D97-AF65-F5344CB8AC3E}">
        <p14:creationId xmlns:p14="http://schemas.microsoft.com/office/powerpoint/2010/main" val="2140671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97B37-A8FC-44F0-B3C3-DA0A57B15BFB}"/>
              </a:ext>
            </a:extLst>
          </p:cNvPr>
          <p:cNvSpPr>
            <a:spLocks noGrp="1"/>
          </p:cNvSpPr>
          <p:nvPr>
            <p:ph type="title"/>
          </p:nvPr>
        </p:nvSpPr>
        <p:spPr>
          <a:xfrm>
            <a:off x="831850" y="361948"/>
            <a:ext cx="10515600" cy="986328"/>
          </a:xfrm>
        </p:spPr>
        <p:txBody>
          <a:bodyPr/>
          <a:lstStyle/>
          <a:p>
            <a:r>
              <a:rPr lang="en-US" dirty="0"/>
              <a:t>Arctic Mussels Project</a:t>
            </a:r>
          </a:p>
        </p:txBody>
      </p:sp>
      <p:sp>
        <p:nvSpPr>
          <p:cNvPr id="3" name="Text Placeholder 2">
            <a:extLst>
              <a:ext uri="{FF2B5EF4-FFF2-40B4-BE49-F238E27FC236}">
                <a16:creationId xmlns:a16="http://schemas.microsoft.com/office/drawing/2014/main" id="{AFAAC5F7-1DDD-4D1F-B50F-F29161BD1372}"/>
              </a:ext>
            </a:extLst>
          </p:cNvPr>
          <p:cNvSpPr>
            <a:spLocks noGrp="1"/>
          </p:cNvSpPr>
          <p:nvPr>
            <p:ph type="body" idx="1"/>
          </p:nvPr>
        </p:nvSpPr>
        <p:spPr>
          <a:xfrm>
            <a:off x="831851" y="1423447"/>
            <a:ext cx="4268050" cy="4345757"/>
          </a:xfrm>
        </p:spPr>
        <p:txBody>
          <a:bodyPr/>
          <a:lstStyle/>
          <a:p>
            <a:pPr marL="342900" indent="-342900">
              <a:buFont typeface="Arial" panose="020B0604020202020204" pitchFamily="34" charset="0"/>
              <a:buChar char="•"/>
            </a:pPr>
            <a:r>
              <a:rPr lang="en-US" i="1" dirty="0"/>
              <a:t>Mytilus </a:t>
            </a:r>
            <a:r>
              <a:rPr lang="en-US" i="1" dirty="0" err="1"/>
              <a:t>trossulus</a:t>
            </a:r>
            <a:r>
              <a:rPr lang="en-US" i="1" dirty="0"/>
              <a:t> </a:t>
            </a:r>
            <a:r>
              <a:rPr lang="en-US" dirty="0"/>
              <a:t>selected as study species</a:t>
            </a:r>
          </a:p>
          <a:p>
            <a:pPr marL="800100" lvl="1" indent="-342900">
              <a:buFont typeface="Arial" panose="020B0604020202020204" pitchFamily="34" charset="0"/>
              <a:buChar char="•"/>
            </a:pPr>
            <a:r>
              <a:rPr lang="en-US" dirty="0"/>
              <a:t>Collected from beach</a:t>
            </a:r>
          </a:p>
          <a:p>
            <a:pPr marL="800100" lvl="1" indent="-342900">
              <a:buFont typeface="Arial" panose="020B0604020202020204" pitchFamily="34" charset="0"/>
              <a:buChar char="•"/>
            </a:pPr>
            <a:r>
              <a:rPr lang="en-US" dirty="0"/>
              <a:t>acclimated then exposed</a:t>
            </a:r>
          </a:p>
          <a:p>
            <a:pPr marL="800100" lvl="1" indent="-342900">
              <a:buFont typeface="Arial" panose="020B0604020202020204" pitchFamily="34" charset="0"/>
              <a:buChar char="•"/>
            </a:pPr>
            <a:r>
              <a:rPr lang="en-US" dirty="0"/>
              <a:t>Gill tissue tested for biochemical stress</a:t>
            </a:r>
          </a:p>
          <a:p>
            <a:pPr marL="342900" indent="-342900">
              <a:buFont typeface="Arial" panose="020B0604020202020204" pitchFamily="34" charset="0"/>
              <a:buChar char="•"/>
            </a:pPr>
            <a:r>
              <a:rPr lang="en-US" dirty="0"/>
              <a:t>Findings recorded and reported</a:t>
            </a:r>
          </a:p>
          <a:p>
            <a:pPr marL="342900" indent="-342900">
              <a:buFont typeface="Arial" panose="020B0604020202020204" pitchFamily="34" charset="0"/>
              <a:buChar char="•"/>
            </a:pPr>
            <a:r>
              <a:rPr lang="en-US" dirty="0"/>
              <a:t>12 hour photoperiod</a:t>
            </a:r>
          </a:p>
          <a:p>
            <a:pPr marL="800100" lvl="1" indent="-342900">
              <a:buFont typeface="Arial" panose="020B0604020202020204" pitchFamily="34" charset="0"/>
              <a:buChar char="•"/>
            </a:pPr>
            <a:r>
              <a:rPr lang="en-US" dirty="0"/>
              <a:t>highest and most variable response</a:t>
            </a:r>
          </a:p>
        </p:txBody>
      </p:sp>
      <p:sp>
        <p:nvSpPr>
          <p:cNvPr id="4" name="Text Placeholder 3">
            <a:extLst>
              <a:ext uri="{FF2B5EF4-FFF2-40B4-BE49-F238E27FC236}">
                <a16:creationId xmlns:a16="http://schemas.microsoft.com/office/drawing/2014/main" id="{FCF6F19E-B595-4CC6-A607-7B3035465A9C}"/>
              </a:ext>
            </a:extLst>
          </p:cNvPr>
          <p:cNvSpPr>
            <a:spLocks noGrp="1"/>
          </p:cNvSpPr>
          <p:nvPr>
            <p:ph type="body" sz="quarter" idx="17"/>
          </p:nvPr>
        </p:nvSpPr>
        <p:spPr/>
        <p:txBody>
          <a:bodyPr/>
          <a:lstStyle/>
          <a:p>
            <a:r>
              <a:rPr lang="en-US" dirty="0">
                <a:solidFill>
                  <a:srgbClr val="00B0F0"/>
                </a:solidFill>
              </a:rPr>
              <a:t>ADAC Program Year 8 Annual Meeting</a:t>
            </a:r>
            <a:endParaRPr lang="en-US" dirty="0"/>
          </a:p>
        </p:txBody>
      </p:sp>
      <p:pic>
        <p:nvPicPr>
          <p:cNvPr id="5" name="Picture 2" descr="https://lh4.googleusercontent.com/Y34CitnvJbni2Y6SAprJv4RpI9uK7FlmFRFv3MJ2JttBrpkPgl-1yVhyWbjwDFbv53V7vM6nm57R4DWWRQK2zX0GETjUbVDampvZpK8EWQFUVqcDTMggSXGGKPpIh8NMydTfo1E">
            <a:extLst>
              <a:ext uri="{FF2B5EF4-FFF2-40B4-BE49-F238E27FC236}">
                <a16:creationId xmlns:a16="http://schemas.microsoft.com/office/drawing/2014/main" id="{D77D06CF-7D57-4876-9CED-6255F5ADF2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3789" y="1585750"/>
            <a:ext cx="3353069" cy="4504123"/>
          </a:xfrm>
          <a:prstGeom prst="rect">
            <a:avLst/>
          </a:prstGeom>
          <a:solidFill>
            <a:srgbClr val="FFFFFF">
              <a:shade val="85000"/>
            </a:srgbClr>
          </a:solidFill>
          <a:ln w="19050" cap="sq">
            <a:solidFill>
              <a:srgbClr val="F8F8F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2" descr="https://lh5.googleusercontent.com/ETPXTQjZ97m3hD0_W-_absngPilQthaKyICcGRHILz9WcKQJp8HAqMLKTj9dB3oxlUorxmOnAxh2LxE5j0OuC2LcG6zs0dre4SQm-RgTlcvJzsKJn9IHvHPIV06aLtgkRiZNENA">
            <a:extLst>
              <a:ext uri="{FF2B5EF4-FFF2-40B4-BE49-F238E27FC236}">
                <a16:creationId xmlns:a16="http://schemas.microsoft.com/office/drawing/2014/main" id="{03CC82EE-53F8-4E12-9BA3-5453E99FBA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9821"/>
          <a:stretch/>
        </p:blipFill>
        <p:spPr bwMode="auto">
          <a:xfrm>
            <a:off x="9197179" y="1585751"/>
            <a:ext cx="2389190" cy="4504123"/>
          </a:xfrm>
          <a:prstGeom prst="rect">
            <a:avLst/>
          </a:prstGeom>
          <a:solidFill>
            <a:srgbClr val="FFFFFF">
              <a:shade val="85000"/>
            </a:srgbClr>
          </a:solidFill>
          <a:ln w="19050" cap="sq">
            <a:solidFill>
              <a:srgbClr val="F8F8F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2713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C7C9DA-4314-4312-BC62-FBA3AAA1AF94}"/>
              </a:ext>
            </a:extLst>
          </p:cNvPr>
          <p:cNvSpPr>
            <a:spLocks noGrp="1"/>
          </p:cNvSpPr>
          <p:nvPr>
            <p:ph type="body" idx="1"/>
          </p:nvPr>
        </p:nvSpPr>
        <p:spPr>
          <a:xfrm>
            <a:off x="831850" y="1599523"/>
            <a:ext cx="4783137" cy="3922941"/>
          </a:xfrm>
        </p:spPr>
        <p:txBody>
          <a:bodyPr>
            <a:normAutofit/>
          </a:bodyPr>
          <a:lstStyle/>
          <a:p>
            <a:pPr marL="342900" indent="-342900">
              <a:buFont typeface="Arial" panose="020B0604020202020204" pitchFamily="34" charset="0"/>
              <a:buChar char="•"/>
            </a:pPr>
            <a:r>
              <a:rPr lang="en-US" dirty="0"/>
              <a:t>ADAC Fellowship facilitated my project and graduate degree</a:t>
            </a:r>
          </a:p>
          <a:p>
            <a:pPr marL="800100" lvl="1" indent="-342900">
              <a:buFont typeface="Arial" panose="020B0604020202020204" pitchFamily="34" charset="0"/>
              <a:buChar char="•"/>
            </a:pPr>
            <a:r>
              <a:rPr lang="en-US" dirty="0"/>
              <a:t>Frequent, supportive meetings</a:t>
            </a:r>
          </a:p>
          <a:p>
            <a:pPr marL="800100" lvl="1" indent="-342900">
              <a:buFont typeface="Arial" panose="020B0604020202020204" pitchFamily="34" charset="0"/>
              <a:buChar char="•"/>
            </a:pPr>
            <a:r>
              <a:rPr lang="en-US" dirty="0"/>
              <a:t>Networking with colleges and experts</a:t>
            </a:r>
          </a:p>
          <a:p>
            <a:pPr marL="800100" lvl="1" indent="-342900">
              <a:buFont typeface="Arial" panose="020B0604020202020204" pitchFamily="34" charset="0"/>
              <a:buChar char="•"/>
            </a:pPr>
            <a:r>
              <a:rPr lang="en-US" dirty="0"/>
              <a:t>Career goals and advancement</a:t>
            </a:r>
          </a:p>
          <a:p>
            <a:pPr marL="342900" indent="-342900">
              <a:buFont typeface="Arial" panose="020B0604020202020204" pitchFamily="34" charset="0"/>
              <a:buChar char="•"/>
            </a:pPr>
            <a:r>
              <a:rPr lang="en-US" dirty="0"/>
              <a:t>ASIP – Outreach and Exchange</a:t>
            </a:r>
          </a:p>
          <a:p>
            <a:pPr marL="800100" lvl="1" indent="-342900">
              <a:buFont typeface="Arial" panose="020B0604020202020204" pitchFamily="34" charset="0"/>
              <a:buChar char="•"/>
            </a:pPr>
            <a:r>
              <a:rPr lang="en-US" dirty="0"/>
              <a:t>Forum for sharing</a:t>
            </a:r>
          </a:p>
          <a:p>
            <a:pPr marL="800100" lvl="1" indent="-342900">
              <a:buFont typeface="Arial" panose="020B0604020202020204" pitchFamily="34" charset="0"/>
              <a:buChar char="•"/>
            </a:pPr>
            <a:r>
              <a:rPr lang="en-US" dirty="0"/>
              <a:t>Develop and enhance skills</a:t>
            </a:r>
          </a:p>
          <a:p>
            <a:pPr marL="800100" lvl="1" indent="-342900">
              <a:buFont typeface="Arial" panose="020B0604020202020204" pitchFamily="34" charset="0"/>
              <a:buChar char="•"/>
            </a:pPr>
            <a:r>
              <a:rPr lang="en-US" dirty="0"/>
              <a:t>Interface with varied perspectives </a:t>
            </a:r>
          </a:p>
        </p:txBody>
      </p:sp>
      <p:sp>
        <p:nvSpPr>
          <p:cNvPr id="4" name="Text Placeholder 3">
            <a:extLst>
              <a:ext uri="{FF2B5EF4-FFF2-40B4-BE49-F238E27FC236}">
                <a16:creationId xmlns:a16="http://schemas.microsoft.com/office/drawing/2014/main" id="{4162239A-0B0F-4142-9773-EDF37A47A3F8}"/>
              </a:ext>
            </a:extLst>
          </p:cNvPr>
          <p:cNvSpPr>
            <a:spLocks noGrp="1"/>
          </p:cNvSpPr>
          <p:nvPr>
            <p:ph type="body" sz="quarter" idx="17"/>
          </p:nvPr>
        </p:nvSpPr>
        <p:spPr/>
        <p:txBody>
          <a:bodyPr/>
          <a:lstStyle/>
          <a:p>
            <a:r>
              <a:rPr lang="en-US" dirty="0">
                <a:solidFill>
                  <a:srgbClr val="00B0F0"/>
                </a:solidFill>
              </a:rPr>
              <a:t>ADAC Program Year 8 Annual Meeting</a:t>
            </a:r>
            <a:endParaRPr lang="en-US" dirty="0"/>
          </a:p>
        </p:txBody>
      </p:sp>
      <p:pic>
        <p:nvPicPr>
          <p:cNvPr id="5" name="Picture 4">
            <a:extLst>
              <a:ext uri="{FF2B5EF4-FFF2-40B4-BE49-F238E27FC236}">
                <a16:creationId xmlns:a16="http://schemas.microsoft.com/office/drawing/2014/main" id="{7B3D977F-EE9B-4DD2-A3AD-FF662B27586E}"/>
              </a:ext>
            </a:extLst>
          </p:cNvPr>
          <p:cNvPicPr>
            <a:picLocks noChangeAspect="1"/>
          </p:cNvPicPr>
          <p:nvPr/>
        </p:nvPicPr>
        <p:blipFill rotWithShape="1">
          <a:blip r:embed="rId3"/>
          <a:srcRect l="79" t="-36577" r="34625" b="-26388"/>
          <a:stretch/>
        </p:blipFill>
        <p:spPr>
          <a:xfrm>
            <a:off x="5614987" y="-508155"/>
            <a:ext cx="6793323" cy="8138298"/>
          </a:xfrm>
          <a:prstGeom prst="rect">
            <a:avLst/>
          </a:prstGeom>
          <a:effectLst>
            <a:softEdge rad="317500"/>
          </a:effectLst>
        </p:spPr>
      </p:pic>
      <p:sp>
        <p:nvSpPr>
          <p:cNvPr id="2" name="Title 1">
            <a:extLst>
              <a:ext uri="{FF2B5EF4-FFF2-40B4-BE49-F238E27FC236}">
                <a16:creationId xmlns:a16="http://schemas.microsoft.com/office/drawing/2014/main" id="{94A8A043-B616-4215-9A58-5C9DEC9EFD8B}"/>
              </a:ext>
            </a:extLst>
          </p:cNvPr>
          <p:cNvSpPr>
            <a:spLocks noGrp="1"/>
          </p:cNvSpPr>
          <p:nvPr>
            <p:ph type="title"/>
          </p:nvPr>
        </p:nvSpPr>
        <p:spPr>
          <a:xfrm>
            <a:off x="831850" y="180974"/>
            <a:ext cx="8616950" cy="1338508"/>
          </a:xfrm>
        </p:spPr>
        <p:txBody>
          <a:bodyPr>
            <a:normAutofit fontScale="90000"/>
          </a:bodyPr>
          <a:lstStyle/>
          <a:p>
            <a:r>
              <a:rPr lang="en-US" dirty="0"/>
              <a:t>Opportunities through ADAC</a:t>
            </a:r>
          </a:p>
        </p:txBody>
      </p:sp>
    </p:spTree>
    <p:extLst>
      <p:ext uri="{BB962C8B-B14F-4D97-AF65-F5344CB8AC3E}">
        <p14:creationId xmlns:p14="http://schemas.microsoft.com/office/powerpoint/2010/main" val="239837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5320" y="365125"/>
            <a:ext cx="5120114" cy="1692794"/>
          </a:xfrm>
        </p:spPr>
        <p:txBody>
          <a:bodyPr vert="horz" lIns="91440" tIns="45720" rIns="91440" bIns="45720" rtlCol="0" anchor="ctr">
            <a:normAutofit/>
          </a:bodyPr>
          <a:lstStyle/>
          <a:p>
            <a:r>
              <a:rPr lang="en-US" dirty="0">
                <a:latin typeface="+mj-lt"/>
              </a:rPr>
              <a:t>Thank you. </a:t>
            </a:r>
            <a:br>
              <a:rPr lang="en-US" dirty="0">
                <a:latin typeface="+mj-lt"/>
              </a:rPr>
            </a:br>
            <a:r>
              <a:rPr lang="en-US" dirty="0">
                <a:latin typeface="+mj-lt"/>
              </a:rPr>
              <a:t>Ready for questions…</a:t>
            </a:r>
          </a:p>
        </p:txBody>
      </p:sp>
      <p:cxnSp>
        <p:nvCxnSpPr>
          <p:cNvPr id="12" name="Straight Arrow Connector 11">
            <a:extLst>
              <a:ext uri="{FF2B5EF4-FFF2-40B4-BE49-F238E27FC236}">
                <a16:creationId xmlns:a16="http://schemas.microsoft.com/office/drawing/2014/main" id="{E4A809D5-3600-46D4-A466-67F2349A54F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655321" y="2575034"/>
            <a:ext cx="5120113" cy="3462228"/>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Feedback?</a:t>
            </a:r>
          </a:p>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What are we missing?</a:t>
            </a:r>
          </a:p>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What can we improve?</a:t>
            </a:r>
          </a:p>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Who should we connect with to improve our success?</a:t>
            </a:r>
          </a:p>
        </p:txBody>
      </p:sp>
      <p:pic>
        <p:nvPicPr>
          <p:cNvPr id="6" name="Picture 5" descr="A person holding a watch&#10;&#10;Description automatically generated with medium confidence"/>
          <p:cNvPicPr>
            <a:picLocks noChangeAspect="1"/>
          </p:cNvPicPr>
          <p:nvPr/>
        </p:nvPicPr>
        <p:blipFill rotWithShape="1">
          <a:blip r:embed="rId3" cstate="print">
            <a:extLst>
              <a:ext uri="{28A0092B-C50C-407E-A947-70E740481C1C}">
                <a14:useLocalDpi xmlns:a14="http://schemas.microsoft.com/office/drawing/2010/main" val="0"/>
              </a:ext>
            </a:extLst>
          </a:blip>
          <a:srcRect l="24534" r="6424"/>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Rectangle 6">
            <a:extLst>
              <a:ext uri="{FF2B5EF4-FFF2-40B4-BE49-F238E27FC236}">
                <a16:creationId xmlns:a16="http://schemas.microsoft.com/office/drawing/2014/main" id="{75812C5C-AF8C-2F4D-A707-F73B2D04D11B}"/>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4069332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087880"/>
            <a:ext cx="8930112" cy="1569720"/>
          </a:xfrm>
        </p:spPr>
        <p:txBody>
          <a:bodyPr>
            <a:normAutofit fontScale="90000"/>
          </a:bodyPr>
          <a:lstStyle/>
          <a:p>
            <a:r>
              <a:rPr lang="en-US" sz="3600" dirty="0"/>
              <a:t/>
            </a:r>
            <a:br>
              <a:rPr lang="en-US" sz="3600" dirty="0"/>
            </a:br>
            <a:r>
              <a:rPr lang="en-US" sz="3600" dirty="0"/>
              <a:t>ADAC Year 8 Annual Meeting</a:t>
            </a:r>
            <a:br>
              <a:rPr lang="en-US" sz="3600" dirty="0"/>
            </a:br>
            <a:r>
              <a:rPr lang="en-US" sz="2700" dirty="0">
                <a:solidFill>
                  <a:srgbClr val="00B0F0"/>
                </a:solidFill>
              </a:rPr>
              <a:t>...Via Conference Call, 20-21 April 2022</a:t>
            </a:r>
            <a:r>
              <a:rPr lang="en-US" sz="3600" dirty="0"/>
              <a:t/>
            </a:r>
            <a:br>
              <a:rPr lang="en-US" sz="3600" dirty="0"/>
            </a:br>
            <a:r>
              <a:rPr lang="en-US" sz="3600" dirty="0"/>
              <a:t>ADAC Project Briefing</a:t>
            </a:r>
            <a:br>
              <a:rPr lang="en-US" sz="3600" dirty="0"/>
            </a:br>
            <a:r>
              <a:rPr lang="en-US" sz="2200" b="1" dirty="0">
                <a:solidFill>
                  <a:schemeClr val="accent1">
                    <a:lumMod val="60000"/>
                    <a:lumOff val="40000"/>
                  </a:schemeClr>
                </a:solidFill>
              </a:rPr>
              <a:t>ADAC’s Education Program: Integrated Minority Serving Institute (MSI)/Arctic Summer Internship Program (ASIP) </a:t>
            </a:r>
          </a:p>
        </p:txBody>
      </p:sp>
      <p:sp>
        <p:nvSpPr>
          <p:cNvPr id="4" name="Text Placeholder 3"/>
          <p:cNvSpPr>
            <a:spLocks noGrp="1"/>
          </p:cNvSpPr>
          <p:nvPr>
            <p:ph type="body" sz="quarter" idx="10"/>
          </p:nvPr>
        </p:nvSpPr>
        <p:spPr>
          <a:xfrm>
            <a:off x="1563901" y="3994862"/>
            <a:ext cx="7112672" cy="745303"/>
          </a:xfrm>
        </p:spPr>
        <p:txBody>
          <a:bodyPr>
            <a:normAutofit/>
          </a:bodyPr>
          <a:lstStyle/>
          <a:p>
            <a:r>
              <a:rPr lang="en-US" sz="1900" i="1" dirty="0">
                <a:solidFill>
                  <a:schemeClr val="tx2"/>
                </a:solidFill>
              </a:rPr>
              <a:t>Douglas Causey, PhD, University of Alaska Anchorage</a:t>
            </a:r>
          </a:p>
          <a:p>
            <a:r>
              <a:rPr lang="en-US" sz="1900" i="1" dirty="0">
                <a:solidFill>
                  <a:schemeClr val="tx2"/>
                </a:solidFill>
              </a:rPr>
              <a:t>Craig Tweedie, PhD, University of Texas El-Paso</a:t>
            </a:r>
          </a:p>
        </p:txBody>
      </p:sp>
      <p:pic>
        <p:nvPicPr>
          <p:cNvPr id="5" name="Picture 4"/>
          <p:cNvPicPr>
            <a:picLocks noChangeAspect="1"/>
          </p:cNvPicPr>
          <p:nvPr/>
        </p:nvPicPr>
        <p:blipFill rotWithShape="1">
          <a:blip r:embed="rId2"/>
          <a:srcRect t="16878" r="13270" b="12041"/>
          <a:stretch/>
        </p:blipFill>
        <p:spPr>
          <a:xfrm>
            <a:off x="8930112" y="2522975"/>
            <a:ext cx="2808782" cy="1702184"/>
          </a:xfrm>
          <a:prstGeom prst="rect">
            <a:avLst/>
          </a:prstGeom>
          <a:ln w="19050">
            <a:solidFill>
              <a:schemeClr val="tx1"/>
            </a:solid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0112" y="4367514"/>
            <a:ext cx="2807208" cy="1869977"/>
          </a:xfrm>
          <a:prstGeom prst="rect">
            <a:avLst/>
          </a:prstGeom>
          <a:ln w="19050">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0112" y="508419"/>
            <a:ext cx="2807208" cy="1872201"/>
          </a:xfrm>
          <a:prstGeom prst="rect">
            <a:avLst/>
          </a:prstGeom>
          <a:ln w="19050">
            <a:solidFill>
              <a:schemeClr val="tx1"/>
            </a:solidFill>
          </a:ln>
        </p:spPr>
      </p:pic>
    </p:spTree>
    <p:extLst>
      <p:ext uri="{BB962C8B-B14F-4D97-AF65-F5344CB8AC3E}">
        <p14:creationId xmlns:p14="http://schemas.microsoft.com/office/powerpoint/2010/main" val="1362633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88670-E321-D842-86B4-4034AB7345BB}"/>
              </a:ext>
            </a:extLst>
          </p:cNvPr>
          <p:cNvSpPr>
            <a:spLocks noGrp="1"/>
          </p:cNvSpPr>
          <p:nvPr>
            <p:ph type="title"/>
          </p:nvPr>
        </p:nvSpPr>
        <p:spPr/>
        <p:txBody>
          <a:bodyPr>
            <a:normAutofit fontScale="90000"/>
          </a:bodyPr>
          <a:lstStyle/>
          <a:p>
            <a:r>
              <a:rPr lang="en-US" b="0" dirty="0"/>
              <a:t>Integrated Minority Serving Institute (MSI)/Arctic Summer Internship Program (ASIP) </a:t>
            </a:r>
            <a:br>
              <a:rPr lang="en-US" b="0" dirty="0"/>
            </a:br>
            <a:endParaRPr lang="en-US" dirty="0"/>
          </a:p>
        </p:txBody>
      </p:sp>
      <p:sp>
        <p:nvSpPr>
          <p:cNvPr id="5" name="Rectangle 4">
            <a:extLst>
              <a:ext uri="{FF2B5EF4-FFF2-40B4-BE49-F238E27FC236}">
                <a16:creationId xmlns:a16="http://schemas.microsoft.com/office/drawing/2014/main" id="{442E5901-2A45-A74B-9B28-AFBD49067162}"/>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3597104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1013" y="3752849"/>
            <a:ext cx="3655052" cy="1733551"/>
          </a:xfrm>
        </p:spPr>
        <p:txBody>
          <a:bodyPr vert="horz" lIns="91440" tIns="45720" rIns="91440" bIns="45720" rtlCol="0" anchor="ctr">
            <a:normAutofit fontScale="90000"/>
          </a:bodyPr>
          <a:lstStyle/>
          <a:p>
            <a:r>
              <a:rPr lang="en-US" sz="2800" dirty="0">
                <a:latin typeface="+mj-lt"/>
              </a:rPr>
              <a:t>ADAC’s Integrated Minority Serving Institute (MSI)/Arctic Summer Internship Program (ASIP) </a:t>
            </a:r>
            <a:endParaRPr lang="en-US" sz="2800" i="1" dirty="0">
              <a:latin typeface="+mj-lt"/>
            </a:endParaRPr>
          </a:p>
        </p:txBody>
      </p:sp>
      <p:pic>
        <p:nvPicPr>
          <p:cNvPr id="7" name="Picture 6" descr="A group of people walking on a dirt road&#10;&#10;Description automatically generated with medium confidence">
            <a:extLst>
              <a:ext uri="{FF2B5EF4-FFF2-40B4-BE49-F238E27FC236}">
                <a16:creationId xmlns:a16="http://schemas.microsoft.com/office/drawing/2014/main" id="{F801636D-6F79-8C4D-8AFB-9F1A6CB11F3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2373" b="22032"/>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p:cNvSpPr>
            <a:spLocks noGrp="1"/>
          </p:cNvSpPr>
          <p:nvPr>
            <p:ph idx="4294967295"/>
          </p:nvPr>
        </p:nvSpPr>
        <p:spPr>
          <a:xfrm>
            <a:off x="5103628" y="4114800"/>
            <a:ext cx="6244260" cy="2371060"/>
          </a:xfrm>
        </p:spPr>
        <p:txBody>
          <a:bodyPr vert="horz" lIns="91440" tIns="45720" rIns="91440" bIns="45720" rtlCol="0" anchor="ctr">
            <a:normAutofit/>
          </a:bodyPr>
          <a:lstStyle/>
          <a:p>
            <a:pPr>
              <a:lnSpc>
                <a:spcPct val="90000"/>
              </a:lnSpc>
            </a:pPr>
            <a:r>
              <a:rPr lang="en-US" sz="1800" u="sng" dirty="0">
                <a:latin typeface="+mn-lt"/>
              </a:rPr>
              <a:t>Project Principal Investigators</a:t>
            </a:r>
            <a:r>
              <a:rPr lang="en-US" sz="1800" dirty="0">
                <a:latin typeface="+mn-lt"/>
              </a:rPr>
              <a:t>: Douglas Causey (UAA) and Craig Tweedie (UTEP)</a:t>
            </a:r>
          </a:p>
          <a:p>
            <a:pPr marL="0" indent="0">
              <a:lnSpc>
                <a:spcPct val="90000"/>
              </a:lnSpc>
              <a:buNone/>
            </a:pPr>
            <a:endParaRPr lang="en-US" sz="1800" dirty="0">
              <a:latin typeface="+mn-lt"/>
            </a:endParaRPr>
          </a:p>
          <a:p>
            <a:pPr>
              <a:lnSpc>
                <a:spcPct val="90000"/>
              </a:lnSpc>
            </a:pPr>
            <a:r>
              <a:rPr lang="en-US" sz="1800" u="sng" dirty="0">
                <a:latin typeface="+mn-lt"/>
              </a:rPr>
              <a:t>Lead Institution</a:t>
            </a:r>
            <a:r>
              <a:rPr lang="en-US" sz="1800" dirty="0">
                <a:latin typeface="+mn-lt"/>
              </a:rPr>
              <a:t>: University of Alaska Anchorage (UAA)</a:t>
            </a:r>
          </a:p>
          <a:p>
            <a:pPr>
              <a:lnSpc>
                <a:spcPct val="90000"/>
              </a:lnSpc>
            </a:pPr>
            <a:endParaRPr lang="en-US" sz="1800" dirty="0">
              <a:latin typeface="+mn-lt"/>
            </a:endParaRPr>
          </a:p>
          <a:p>
            <a:pPr>
              <a:lnSpc>
                <a:spcPct val="90000"/>
              </a:lnSpc>
            </a:pPr>
            <a:r>
              <a:rPr lang="en-US" sz="1800" u="sng" dirty="0">
                <a:latin typeface="+mn-lt"/>
              </a:rPr>
              <a:t>Supporting Institution</a:t>
            </a:r>
            <a:r>
              <a:rPr lang="en-US" sz="1800" dirty="0">
                <a:latin typeface="+mn-lt"/>
              </a:rPr>
              <a:t>: University of Texas El Paso (UTEP)(MSI)</a:t>
            </a:r>
          </a:p>
          <a:p>
            <a:pPr marL="0" indent="0">
              <a:lnSpc>
                <a:spcPct val="90000"/>
              </a:lnSpc>
              <a:buNone/>
            </a:pPr>
            <a:endParaRPr lang="en-US" sz="1800" dirty="0">
              <a:latin typeface="+mn-lt"/>
            </a:endParaRPr>
          </a:p>
          <a:p>
            <a:pPr>
              <a:lnSpc>
                <a:spcPct val="90000"/>
              </a:lnSpc>
            </a:pPr>
            <a:r>
              <a:rPr lang="en-US" sz="1800" u="sng" dirty="0">
                <a:latin typeface="+mn-lt"/>
              </a:rPr>
              <a:t>Supporting Team</a:t>
            </a:r>
            <a:r>
              <a:rPr lang="en-US" sz="1800" dirty="0">
                <a:latin typeface="+mn-lt"/>
              </a:rPr>
              <a:t>: Jeffrey Libby &amp; Heather Paulsen </a:t>
            </a:r>
          </a:p>
          <a:p>
            <a:pPr marL="0" indent="0">
              <a:lnSpc>
                <a:spcPct val="90000"/>
              </a:lnSpc>
              <a:buNone/>
            </a:pPr>
            <a:endParaRPr lang="en-US" sz="1800" dirty="0">
              <a:latin typeface="+mn-lt"/>
            </a:endParaRPr>
          </a:p>
        </p:txBody>
      </p:sp>
      <p:sp>
        <p:nvSpPr>
          <p:cNvPr id="6" name="Rectangle 5">
            <a:extLst>
              <a:ext uri="{FF2B5EF4-FFF2-40B4-BE49-F238E27FC236}">
                <a16:creationId xmlns:a16="http://schemas.microsoft.com/office/drawing/2014/main" id="{38A35F58-95DF-ED47-A8A4-054B094E4730}"/>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4054154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209" y="378439"/>
            <a:ext cx="7978149" cy="805468"/>
          </a:xfrm>
        </p:spPr>
        <p:txBody>
          <a:bodyPr anchor="ctr">
            <a:normAutofit fontScale="90000"/>
          </a:bodyPr>
          <a:lstStyle/>
          <a:p>
            <a:pPr algn="ctr"/>
            <a:r>
              <a:rPr lang="en-US" dirty="0"/>
              <a:t>Integrated Minority Summer Internship (MSI)/Arctic Summer Internship Project (ASIP)</a:t>
            </a:r>
          </a:p>
        </p:txBody>
      </p:sp>
      <p:sp>
        <p:nvSpPr>
          <p:cNvPr id="4" name="Text Placeholder 3"/>
          <p:cNvSpPr>
            <a:spLocks noGrp="1"/>
          </p:cNvSpPr>
          <p:nvPr>
            <p:ph type="body" sz="half" idx="2"/>
          </p:nvPr>
        </p:nvSpPr>
        <p:spPr>
          <a:xfrm>
            <a:off x="240632" y="1183907"/>
            <a:ext cx="7286324" cy="4417368"/>
          </a:xfrm>
        </p:spPr>
        <p:txBody>
          <a:bodyPr>
            <a:normAutofit fontScale="92500" lnSpcReduction="10000"/>
          </a:bodyPr>
          <a:lstStyle/>
          <a:p>
            <a:endParaRPr lang="en-US" sz="1700" b="1" u="sng" dirty="0"/>
          </a:p>
          <a:p>
            <a:r>
              <a:rPr lang="en-US" sz="1700" b="1" u="sng" dirty="0">
                <a:solidFill>
                  <a:schemeClr val="accent1">
                    <a:lumMod val="60000"/>
                    <a:lumOff val="40000"/>
                  </a:schemeClr>
                </a:solidFill>
              </a:rPr>
              <a:t>Project Description:</a:t>
            </a:r>
            <a:r>
              <a:rPr lang="en-US" sz="1700" b="1" u="sng" dirty="0"/>
              <a:t> </a:t>
            </a:r>
          </a:p>
          <a:p>
            <a:pPr marL="285750" indent="-285750">
              <a:buFont typeface="Arial" panose="020B0604020202020204" pitchFamily="34" charset="0"/>
              <a:buChar char="•"/>
            </a:pPr>
            <a:r>
              <a:rPr lang="en-US" sz="1700" dirty="0"/>
              <a:t>The Arctic Summer Internship/Minority Summer Internship integrates students from under-represented classifications with designated Minority Serving Institutions (MSI) and Significant Minority Enrollment (SME) institutions. These interns join additional participating ADAC Fellows for a comprehensive summer internship program centered on Arctic field research. </a:t>
            </a:r>
          </a:p>
          <a:p>
            <a:pPr marL="285750" indent="-285750">
              <a:buFont typeface="Arial" panose="020B0604020202020204" pitchFamily="34" charset="0"/>
              <a:buChar char="•"/>
            </a:pPr>
            <a:r>
              <a:rPr lang="en-US" sz="1700" dirty="0"/>
              <a:t>ASIP is a comprehensive 10-week internship conducted by the ADAC team that provides students with the opportunity to network with multiple U.S. Federal Agencies, industry professionals, academics, Arctic operators, and Arctic community members. The internship also offers the opportunity to participate in ADAC research, independent research, and field research conducted in the U.S. Arctic. </a:t>
            </a:r>
            <a:endParaRPr lang="en-US" altLang="en-US" b="1" u="sng" dirty="0">
              <a:solidFill>
                <a:schemeClr val="bg1">
                  <a:lumMod val="10000"/>
                  <a:lumOff val="90000"/>
                </a:schemeClr>
              </a:solidFill>
              <a:cs typeface="Arial" charset="0"/>
            </a:endParaRPr>
          </a:p>
          <a:p>
            <a:pPr marL="228600" indent="-171450">
              <a:spcAft>
                <a:spcPts val="600"/>
              </a:spcAft>
              <a:defRPr/>
            </a:pPr>
            <a:r>
              <a:rPr lang="en-US" altLang="en-US" sz="1700" b="1" u="sng" dirty="0">
                <a:solidFill>
                  <a:schemeClr val="accent1">
                    <a:lumMod val="60000"/>
                    <a:lumOff val="40000"/>
                  </a:schemeClr>
                </a:solidFill>
                <a:cs typeface="Arial" charset="0"/>
              </a:rPr>
              <a:t>Objective/Purpose:</a:t>
            </a:r>
          </a:p>
          <a:p>
            <a:pPr marL="285750" indent="-285750">
              <a:buFont typeface="Arial" panose="020B0604020202020204" pitchFamily="34" charset="0"/>
              <a:buChar char="•"/>
              <a:defRPr/>
            </a:pPr>
            <a:r>
              <a:rPr lang="en-US" altLang="en-US" sz="1700" dirty="0">
                <a:solidFill>
                  <a:schemeClr val="bg1">
                    <a:lumMod val="10000"/>
                    <a:lumOff val="90000"/>
                  </a:schemeClr>
                </a:solidFill>
              </a:rPr>
              <a:t>To provide an Arctic focused summer internship program oriented for MSI’s, under-represented classifications, and other ADAC Fellows as a means of student workforce development and preparation for entry into the Homeland Security Enterprise or related field. </a:t>
            </a:r>
            <a:endParaRPr lang="en-US" sz="1700" dirty="0">
              <a:solidFill>
                <a:schemeClr val="bg1">
                  <a:lumMod val="10000"/>
                  <a:lumOff val="90000"/>
                </a:schemeClr>
              </a:solidFill>
            </a:endParaRPr>
          </a:p>
          <a:p>
            <a:pPr>
              <a:defRPr/>
            </a:pPr>
            <a:endParaRPr lang="en-US" dirty="0">
              <a:solidFill>
                <a:schemeClr val="bg1">
                  <a:lumMod val="10000"/>
                  <a:lumOff val="90000"/>
                </a:schemeClr>
              </a:solidFill>
            </a:endParaRPr>
          </a:p>
        </p:txBody>
      </p:sp>
      <p:graphicFrame>
        <p:nvGraphicFramePr>
          <p:cNvPr id="8" name="Diagram 7"/>
          <p:cNvGraphicFramePr/>
          <p:nvPr/>
        </p:nvGraphicFramePr>
        <p:xfrm>
          <a:off x="7526956" y="1871932"/>
          <a:ext cx="4135957" cy="3373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608DD257-A106-4444-968F-4115A7C26AFC}"/>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722469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14659" y="240168"/>
            <a:ext cx="10515600" cy="593726"/>
          </a:xfrm>
        </p:spPr>
        <p:txBody>
          <a:bodyPr/>
          <a:lstStyle/>
          <a:p>
            <a:r>
              <a:rPr lang="en-US" dirty="0"/>
              <a:t>Program Year 8 </a:t>
            </a:r>
            <a:r>
              <a:rPr lang="en-US" sz="3200" b="0" dirty="0">
                <a:solidFill>
                  <a:schemeClr val="bg1">
                    <a:lumMod val="10000"/>
                    <a:lumOff val="90000"/>
                  </a:schemeClr>
                </a:solidFill>
              </a:rPr>
              <a:t>ASIP Milestones </a:t>
            </a:r>
            <a:r>
              <a:rPr lang="en-US" dirty="0"/>
              <a:t>&amp; Metrics</a:t>
            </a:r>
          </a:p>
        </p:txBody>
      </p:sp>
      <p:sp>
        <p:nvSpPr>
          <p:cNvPr id="7" name="Text Placeholder 6"/>
          <p:cNvSpPr>
            <a:spLocks noGrp="1"/>
          </p:cNvSpPr>
          <p:nvPr>
            <p:ph type="body" idx="1"/>
          </p:nvPr>
        </p:nvSpPr>
        <p:spPr>
          <a:xfrm>
            <a:off x="333251" y="872113"/>
            <a:ext cx="5157787" cy="305159"/>
          </a:xfrm>
        </p:spPr>
        <p:txBody>
          <a:bodyPr anchor="ctr">
            <a:noAutofit/>
          </a:bodyPr>
          <a:lstStyle/>
          <a:p>
            <a:pPr algn="ctr">
              <a:lnSpc>
                <a:spcPct val="150000"/>
              </a:lnSpc>
            </a:pPr>
            <a:r>
              <a:rPr lang="en-US" u="sng" dirty="0">
                <a:solidFill>
                  <a:schemeClr val="accent1">
                    <a:lumMod val="60000"/>
                    <a:lumOff val="40000"/>
                  </a:schemeClr>
                </a:solidFill>
              </a:rPr>
              <a:t>Milestones</a:t>
            </a:r>
          </a:p>
        </p:txBody>
      </p:sp>
      <p:sp>
        <p:nvSpPr>
          <p:cNvPr id="22" name="Content Placeholder 21"/>
          <p:cNvSpPr>
            <a:spLocks noGrp="1"/>
          </p:cNvSpPr>
          <p:nvPr>
            <p:ph sz="half" idx="2"/>
          </p:nvPr>
        </p:nvSpPr>
        <p:spPr>
          <a:xfrm>
            <a:off x="154004" y="1259555"/>
            <a:ext cx="5756345" cy="4419350"/>
          </a:xfrm>
        </p:spPr>
        <p:txBody>
          <a:bodyPr>
            <a:normAutofit fontScale="40000" lnSpcReduction="20000"/>
          </a:bodyPr>
          <a:lstStyle/>
          <a:p>
            <a:pPr marL="285750" indent="-285750">
              <a:lnSpc>
                <a:spcPct val="150000"/>
              </a:lnSpc>
            </a:pPr>
            <a:r>
              <a:rPr lang="en-US" sz="4300" dirty="0"/>
              <a:t>Recruit two students from under-represented minorities to participate in ADAC’s Arctic Summer Internship Program (ASIP) and integrate the MSI students with participating ADAC fellows.</a:t>
            </a:r>
          </a:p>
          <a:p>
            <a:pPr marL="285750" indent="-285750">
              <a:lnSpc>
                <a:spcPct val="150000"/>
              </a:lnSpc>
            </a:pPr>
            <a:endParaRPr lang="en-US" sz="4300" dirty="0"/>
          </a:p>
          <a:p>
            <a:pPr marL="285750" indent="-285750">
              <a:lnSpc>
                <a:spcPct val="150000"/>
              </a:lnSpc>
            </a:pPr>
            <a:r>
              <a:rPr lang="en-US" sz="4300" dirty="0"/>
              <a:t>Outline expectations and opportunities for recruited students by providing advance preparation information and associated materials.</a:t>
            </a:r>
          </a:p>
          <a:p>
            <a:pPr marL="285750" indent="-285750">
              <a:lnSpc>
                <a:spcPct val="150000"/>
              </a:lnSpc>
            </a:pPr>
            <a:endParaRPr lang="en-US" sz="4300" dirty="0"/>
          </a:p>
          <a:p>
            <a:pPr marL="285750" indent="-285750">
              <a:lnSpc>
                <a:spcPct val="150000"/>
              </a:lnSpc>
            </a:pPr>
            <a:r>
              <a:rPr lang="en-US" sz="4300" dirty="0"/>
              <a:t>Recruited students will travel to Anchorage, AK to participate in ADAC’s ASIP. </a:t>
            </a:r>
          </a:p>
          <a:p>
            <a:pPr marL="0" indent="0">
              <a:buNone/>
            </a:pPr>
            <a:endParaRPr lang="en-US" dirty="0"/>
          </a:p>
        </p:txBody>
      </p:sp>
      <p:sp>
        <p:nvSpPr>
          <p:cNvPr id="23" name="Text Placeholder 22"/>
          <p:cNvSpPr>
            <a:spLocks noGrp="1"/>
          </p:cNvSpPr>
          <p:nvPr>
            <p:ph type="body" sz="quarter" idx="3"/>
          </p:nvPr>
        </p:nvSpPr>
        <p:spPr>
          <a:xfrm>
            <a:off x="6428479" y="871478"/>
            <a:ext cx="5183188" cy="387443"/>
          </a:xfrm>
        </p:spPr>
        <p:txBody>
          <a:bodyPr>
            <a:normAutofit fontScale="92500" lnSpcReduction="20000"/>
          </a:bodyPr>
          <a:lstStyle/>
          <a:p>
            <a:pPr algn="ctr"/>
            <a:r>
              <a:rPr lang="en-US" u="sng" dirty="0">
                <a:solidFill>
                  <a:schemeClr val="accent1">
                    <a:lumMod val="60000"/>
                    <a:lumOff val="40000"/>
                  </a:schemeClr>
                </a:solidFill>
              </a:rPr>
              <a:t>Performance Metrics </a:t>
            </a:r>
          </a:p>
        </p:txBody>
      </p:sp>
      <p:sp>
        <p:nvSpPr>
          <p:cNvPr id="24" name="Content Placeholder 23"/>
          <p:cNvSpPr>
            <a:spLocks noGrp="1"/>
          </p:cNvSpPr>
          <p:nvPr>
            <p:ph sz="quarter" idx="4"/>
          </p:nvPr>
        </p:nvSpPr>
        <p:spPr>
          <a:xfrm>
            <a:off x="6428479" y="1258921"/>
            <a:ext cx="5439469" cy="5202037"/>
          </a:xfrm>
        </p:spPr>
        <p:txBody>
          <a:bodyPr>
            <a:normAutofit/>
          </a:bodyPr>
          <a:lstStyle/>
          <a:p>
            <a:pPr>
              <a:spcBef>
                <a:spcPts val="0"/>
              </a:spcBef>
            </a:pPr>
            <a:r>
              <a:rPr lang="en-US" sz="1800" dirty="0"/>
              <a:t>Recruiting two students from under-represented minorities: Program is considered “Success” when full recruitment goal is achieved.  </a:t>
            </a:r>
          </a:p>
          <a:p>
            <a:pPr>
              <a:spcBef>
                <a:spcPts val="0"/>
              </a:spcBef>
            </a:pPr>
            <a:endParaRPr lang="en-US" sz="1800" dirty="0"/>
          </a:p>
          <a:p>
            <a:pPr>
              <a:spcBef>
                <a:spcPts val="0"/>
              </a:spcBef>
            </a:pPr>
            <a:r>
              <a:rPr lang="en-US" sz="1800" dirty="0"/>
              <a:t>Visiting minority students who then decide to compete for a DHS COE student fellowship program, because of participating in the ADAC MSI. Program is considered “Success” when one student considers pursuing a follow-on intern with either ADAC or another DHS COE.</a:t>
            </a:r>
          </a:p>
          <a:p>
            <a:pPr>
              <a:spcBef>
                <a:spcPts val="0"/>
              </a:spcBef>
            </a:pPr>
            <a:endParaRPr lang="en-US" sz="1800" dirty="0"/>
          </a:p>
          <a:p>
            <a:pPr>
              <a:spcBef>
                <a:spcPts val="0"/>
              </a:spcBef>
            </a:pPr>
            <a:r>
              <a:rPr lang="en-US" sz="1800" dirty="0"/>
              <a:t>Visiting minority students who follow-on through a student relationship to a DHS COE who then successfully graduate and enters into employment with the HSE or related field. Program is considered “Success” when one student takes this path over the duration of the ADAC MSI program.</a:t>
            </a:r>
          </a:p>
        </p:txBody>
      </p:sp>
      <p:sp>
        <p:nvSpPr>
          <p:cNvPr id="8" name="Rectangle 7">
            <a:extLst>
              <a:ext uri="{FF2B5EF4-FFF2-40B4-BE49-F238E27FC236}">
                <a16:creationId xmlns:a16="http://schemas.microsoft.com/office/drawing/2014/main" id="{1A97D66A-8CBA-414D-8DA7-5AA9F03CB6E3}"/>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356678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3529"/>
            <a:ext cx="10515600" cy="593726"/>
          </a:xfrm>
        </p:spPr>
        <p:txBody>
          <a:bodyPr/>
          <a:lstStyle/>
          <a:p>
            <a:pPr algn="ctr"/>
            <a:r>
              <a:rPr lang="en-US" dirty="0"/>
              <a:t>MSI/ASIP 2022 Field Program Overview</a:t>
            </a:r>
            <a:endParaRPr lang="en-US" i="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93" y="4017695"/>
            <a:ext cx="2307348" cy="1539164"/>
          </a:xfrm>
          <a:prstGeom prst="rect">
            <a:avLst/>
          </a:prstGeom>
          <a:ln w="12700">
            <a:solidFill>
              <a:schemeClr val="bg2">
                <a:lumMod val="10000"/>
                <a:lumOff val="90000"/>
              </a:schemeClr>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2131" y="4016440"/>
            <a:ext cx="2309466" cy="1540419"/>
          </a:xfrm>
          <a:prstGeom prst="rect">
            <a:avLst/>
          </a:prstGeom>
          <a:ln w="12700">
            <a:solidFill>
              <a:schemeClr val="tx1"/>
            </a:solidFill>
          </a:ln>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7787" y="4017067"/>
            <a:ext cx="2307648" cy="1539164"/>
          </a:xfrm>
          <a:prstGeom prst="rect">
            <a:avLst/>
          </a:prstGeom>
          <a:ln w="12700">
            <a:solidFill>
              <a:schemeClr val="tx1"/>
            </a:solidFill>
          </a:ln>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8144" y="4015352"/>
            <a:ext cx="2314609" cy="1543849"/>
          </a:xfrm>
          <a:prstGeom prst="rect">
            <a:avLst/>
          </a:prstGeom>
          <a:ln w="12700">
            <a:solidFill>
              <a:schemeClr val="tx1"/>
            </a:solidFill>
          </a:ln>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61982" y="4030264"/>
            <a:ext cx="2052049" cy="1539165"/>
          </a:xfrm>
          <a:prstGeom prst="rect">
            <a:avLst/>
          </a:prstGeom>
          <a:ln w="12700">
            <a:solidFill>
              <a:schemeClr val="tx1"/>
            </a:solidFill>
          </a:ln>
        </p:spPr>
      </p:pic>
      <p:sp>
        <p:nvSpPr>
          <p:cNvPr id="11" name="TextBox 10"/>
          <p:cNvSpPr txBox="1"/>
          <p:nvPr/>
        </p:nvSpPr>
        <p:spPr>
          <a:xfrm>
            <a:off x="838200" y="832042"/>
            <a:ext cx="11014494" cy="286232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Program Leadership</a:t>
            </a: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PI – Dr. Craig Tweedie (UTEP); ADAC Leadership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Dates</a:t>
            </a: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June 8 – June 20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Students</a:t>
            </a: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9 Total Students: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3 University of Alaska Anchorage Students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2 U.S. Naval Academy Midshipman</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1 University of Texas El Paso Student</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1 University of New Orleans Student</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1 University of Alaska Fairbanks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1 University of New Hampshire Student</a:t>
            </a:r>
          </a:p>
        </p:txBody>
      </p:sp>
      <p:sp>
        <p:nvSpPr>
          <p:cNvPr id="13" name="Rectangle 12">
            <a:extLst>
              <a:ext uri="{FF2B5EF4-FFF2-40B4-BE49-F238E27FC236}">
                <a16:creationId xmlns:a16="http://schemas.microsoft.com/office/drawing/2014/main" id="{AABAF84A-5015-1241-BD82-248D2A40F251}"/>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4085275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9136B-EAD7-46A3-B299-218ACA67CD19}"/>
              </a:ext>
            </a:extLst>
          </p:cNvPr>
          <p:cNvSpPr>
            <a:spLocks noGrp="1"/>
          </p:cNvSpPr>
          <p:nvPr>
            <p:ph type="title"/>
          </p:nvPr>
        </p:nvSpPr>
        <p:spPr>
          <a:xfrm>
            <a:off x="645859" y="640081"/>
            <a:ext cx="3494341" cy="3793488"/>
          </a:xfrm>
          <a:noFill/>
        </p:spPr>
        <p:txBody>
          <a:bodyPr vert="horz" lIns="91440" tIns="45720" rIns="91440" bIns="45720" rtlCol="0" anchor="b">
            <a:normAutofit/>
          </a:bodyPr>
          <a:lstStyle/>
          <a:p>
            <a:r>
              <a:rPr lang="en-US" sz="4600" kern="1200">
                <a:solidFill>
                  <a:schemeClr val="tx1"/>
                </a:solidFill>
                <a:latin typeface="+mj-lt"/>
                <a:ea typeface="+mj-ea"/>
                <a:cs typeface="+mj-cs"/>
              </a:rPr>
              <a:t>MSI/ASIP 2022 Field Program Schedule</a:t>
            </a:r>
          </a:p>
        </p:txBody>
      </p:sp>
      <p:sp>
        <p:nvSpPr>
          <p:cNvPr id="24" name="Rectangle 23">
            <a:extLst>
              <a:ext uri="{FF2B5EF4-FFF2-40B4-BE49-F238E27FC236}">
                <a16:creationId xmlns:a16="http://schemas.microsoft.com/office/drawing/2014/main" id="{71FC7D98-7B8B-402A-90FC-F027482F21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926" y="0"/>
            <a:ext cx="756607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ounded Rectangle 28">
            <a:extLst>
              <a:ext uri="{FF2B5EF4-FFF2-40B4-BE49-F238E27FC236}">
                <a16:creationId xmlns:a16="http://schemas.microsoft.com/office/drawing/2014/main" id="{AD7356EA-285B-4E5D-8FEC-104659A4FD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5903" y="640091"/>
            <a:ext cx="6266120"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4F280FBF-AD44-4D77-87C3-28D1A76BAB69}"/>
              </a:ext>
            </a:extLst>
          </p:cNvPr>
          <p:cNvPicPr>
            <a:picLocks noChangeAspect="1"/>
          </p:cNvPicPr>
          <p:nvPr/>
        </p:nvPicPr>
        <p:blipFill>
          <a:blip r:embed="rId2"/>
          <a:stretch>
            <a:fillRect/>
          </a:stretch>
        </p:blipFill>
        <p:spPr>
          <a:xfrm>
            <a:off x="6096000" y="668300"/>
            <a:ext cx="4618247" cy="5521399"/>
          </a:xfrm>
          <a:prstGeom prst="rect">
            <a:avLst/>
          </a:prstGeom>
        </p:spPr>
      </p:pic>
      <p:sp>
        <p:nvSpPr>
          <p:cNvPr id="23" name="Rectangle 22">
            <a:extLst>
              <a:ext uri="{FF2B5EF4-FFF2-40B4-BE49-F238E27FC236}">
                <a16:creationId xmlns:a16="http://schemas.microsoft.com/office/drawing/2014/main" id="{66E3758C-18CB-FE4B-8BA3-78A49C7AB7A7}"/>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361882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836612" y="345223"/>
            <a:ext cx="10515600" cy="593726"/>
          </a:xfrm>
        </p:spPr>
        <p:txBody>
          <a:bodyPr>
            <a:normAutofit/>
          </a:bodyPr>
          <a:lstStyle/>
          <a:p>
            <a:pPr algn="ctr"/>
            <a:r>
              <a:rPr lang="en-US" dirty="0"/>
              <a:t>MSI/ASIP Field Program 2022: </a:t>
            </a:r>
            <a:r>
              <a:rPr lang="en-US" i="1" dirty="0"/>
              <a:t>Components &amp; Objectives</a:t>
            </a:r>
          </a:p>
        </p:txBody>
      </p:sp>
      <p:sp>
        <p:nvSpPr>
          <p:cNvPr id="25" name="Text Placeholder 24"/>
          <p:cNvSpPr>
            <a:spLocks noGrp="1"/>
          </p:cNvSpPr>
          <p:nvPr>
            <p:ph type="body" idx="1"/>
          </p:nvPr>
        </p:nvSpPr>
        <p:spPr>
          <a:xfrm>
            <a:off x="182992" y="945618"/>
            <a:ext cx="5157787" cy="461962"/>
          </a:xfrm>
        </p:spPr>
        <p:txBody>
          <a:bodyPr/>
          <a:lstStyle/>
          <a:p>
            <a:pPr algn="ctr"/>
            <a:r>
              <a:rPr lang="en-US" u="sng" dirty="0">
                <a:solidFill>
                  <a:schemeClr val="accent6">
                    <a:lumMod val="40000"/>
                    <a:lumOff val="60000"/>
                  </a:schemeClr>
                </a:solidFill>
              </a:rPr>
              <a:t>Program Components </a:t>
            </a:r>
          </a:p>
        </p:txBody>
      </p:sp>
      <p:graphicFrame>
        <p:nvGraphicFramePr>
          <p:cNvPr id="8" name="Diagram 7"/>
          <p:cNvGraphicFramePr/>
          <p:nvPr/>
        </p:nvGraphicFramePr>
        <p:xfrm>
          <a:off x="-183423" y="1407580"/>
          <a:ext cx="5524202" cy="4218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Text Placeholder 24">
            <a:extLst>
              <a:ext uri="{FF2B5EF4-FFF2-40B4-BE49-F238E27FC236}">
                <a16:creationId xmlns:a16="http://schemas.microsoft.com/office/drawing/2014/main" id="{BBBCC64E-55E5-6E49-B013-2B64CE3D10B3}"/>
              </a:ext>
            </a:extLst>
          </p:cNvPr>
          <p:cNvSpPr txBox="1">
            <a:spLocks/>
          </p:cNvSpPr>
          <p:nvPr/>
        </p:nvSpPr>
        <p:spPr>
          <a:xfrm>
            <a:off x="6094412" y="945618"/>
            <a:ext cx="5157787" cy="461962"/>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200"/>
              </a:spcBef>
              <a:buFont typeface="Arial" panose="020B0604020202020204" pitchFamily="34" charset="0"/>
              <a:buNone/>
              <a:defRPr sz="2400" b="1" kern="1200">
                <a:solidFill>
                  <a:schemeClr val="tx1"/>
                </a:solidFill>
                <a:latin typeface="Franklin Gothic Book" panose="020B0503020102020204" pitchFamily="34" charset="0"/>
                <a:ea typeface="+mn-ea"/>
                <a:cs typeface="+mn-cs"/>
              </a:defRPr>
            </a:lvl1pPr>
            <a:lvl2pPr marL="457200" indent="0" algn="l" defTabSz="914400" rtl="0" eaLnBrk="1" latinLnBrk="0" hangingPunct="1">
              <a:lnSpc>
                <a:spcPct val="100000"/>
              </a:lnSpc>
              <a:spcBef>
                <a:spcPts val="200"/>
              </a:spcBef>
              <a:buFont typeface="Arial" panose="020B0604020202020204" pitchFamily="34" charset="0"/>
              <a:buNone/>
              <a:defRPr sz="2000" b="1" kern="1200">
                <a:solidFill>
                  <a:schemeClr val="tx1"/>
                </a:solidFill>
                <a:latin typeface="Franklin Gothic Book" panose="020B0503020102020204" pitchFamily="34" charset="0"/>
                <a:ea typeface="+mn-ea"/>
                <a:cs typeface="+mn-cs"/>
              </a:defRPr>
            </a:lvl2pPr>
            <a:lvl3pPr marL="914400" indent="0" algn="l" defTabSz="914400" rtl="0" eaLnBrk="1" latinLnBrk="0" hangingPunct="1">
              <a:lnSpc>
                <a:spcPct val="100000"/>
              </a:lnSpc>
              <a:spcBef>
                <a:spcPts val="200"/>
              </a:spcBef>
              <a:buFont typeface="Arial" panose="020B0604020202020204" pitchFamily="34" charset="0"/>
              <a:buNone/>
              <a:defRPr sz="1800" b="1" kern="1200">
                <a:solidFill>
                  <a:schemeClr val="tx1"/>
                </a:solidFill>
                <a:latin typeface="Franklin Gothic Book" panose="020B0503020102020204" pitchFamily="34" charset="0"/>
                <a:ea typeface="+mn-ea"/>
                <a:cs typeface="+mn-cs"/>
              </a:defRPr>
            </a:lvl3pPr>
            <a:lvl4pPr marL="1371600" indent="0" algn="l" defTabSz="914400" rtl="0" eaLnBrk="1" latinLnBrk="0" hangingPunct="1">
              <a:lnSpc>
                <a:spcPct val="100000"/>
              </a:lnSpc>
              <a:spcBef>
                <a:spcPts val="200"/>
              </a:spcBef>
              <a:buFont typeface="Arial" panose="020B0604020202020204" pitchFamily="34" charset="0"/>
              <a:buNone/>
              <a:defRPr sz="1600" b="1" kern="1200">
                <a:solidFill>
                  <a:schemeClr val="tx1"/>
                </a:solidFill>
                <a:latin typeface="Franklin Gothic Book" panose="020B0503020102020204" pitchFamily="34" charset="0"/>
                <a:ea typeface="+mn-ea"/>
                <a:cs typeface="+mn-cs"/>
              </a:defRPr>
            </a:lvl4pPr>
            <a:lvl5pPr marL="1828800" indent="0" algn="l" defTabSz="914400" rtl="0" eaLnBrk="1" latinLnBrk="0" hangingPunct="1">
              <a:lnSpc>
                <a:spcPct val="100000"/>
              </a:lnSpc>
              <a:spcBef>
                <a:spcPts val="200"/>
              </a:spcBef>
              <a:buFont typeface="Arial" panose="020B0604020202020204" pitchFamily="34" charset="0"/>
              <a:buNone/>
              <a:defRPr sz="1600" b="1" kern="1200">
                <a:solidFill>
                  <a:schemeClr val="tx1"/>
                </a:solidFill>
                <a:latin typeface="Franklin Gothic Book" panose="020B05030201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400" b="1" i="0" u="sng" strike="noStrike" kern="1200" cap="none" spc="0" normalizeH="0" baseline="0" noProof="0" dirty="0">
                <a:ln>
                  <a:noFill/>
                </a:ln>
                <a:solidFill>
                  <a:srgbClr val="2683C6">
                    <a:lumMod val="40000"/>
                    <a:lumOff val="60000"/>
                  </a:srgbClr>
                </a:solidFill>
                <a:effectLst/>
                <a:uLnTx/>
                <a:uFillTx/>
                <a:latin typeface="Franklin Gothic Book" panose="020B0503020102020204" pitchFamily="34" charset="0"/>
                <a:ea typeface="+mn-ea"/>
                <a:cs typeface="+mn-cs"/>
              </a:rPr>
              <a:t>Program Objectives </a:t>
            </a:r>
          </a:p>
        </p:txBody>
      </p:sp>
      <p:sp>
        <p:nvSpPr>
          <p:cNvPr id="4" name="TextBox 3">
            <a:extLst>
              <a:ext uri="{FF2B5EF4-FFF2-40B4-BE49-F238E27FC236}">
                <a16:creationId xmlns:a16="http://schemas.microsoft.com/office/drawing/2014/main" id="{42A26298-F6E1-4942-922A-278EEC13AEB3}"/>
              </a:ext>
            </a:extLst>
          </p:cNvPr>
          <p:cNvSpPr txBox="1"/>
          <p:nvPr/>
        </p:nvSpPr>
        <p:spPr>
          <a:xfrm>
            <a:off x="5812890" y="1414249"/>
            <a:ext cx="5720829" cy="604780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To prepare students to enter the academic research field from an ADAC fellow perspective, while providing the students with a foundational understanding of the Arctic domain.</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To utilize an interdisciplinary and holistic approach to teach students of the interconnected nature of the Arctic domain.</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To introduce students to the Homeland Security Enterprise, the role of the USCG in this Enterprise, as well as in the Arctic more broadly.</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To expose students to research fieldwork in the Arctic region.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To teach students about working as a team in a pressurized, and weather dependent environment, while also teaching them of critical field safety techniques.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815D884-EBD8-154B-9490-161F4125DA13}"/>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48923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3C362-E3FC-954F-AFE5-A3C65D56AE0A}"/>
              </a:ext>
            </a:extLst>
          </p:cNvPr>
          <p:cNvSpPr>
            <a:spLocks noGrp="1"/>
          </p:cNvSpPr>
          <p:nvPr>
            <p:ph type="title"/>
          </p:nvPr>
        </p:nvSpPr>
        <p:spPr/>
        <p:txBody>
          <a:bodyPr/>
          <a:lstStyle/>
          <a:p>
            <a:r>
              <a:rPr lang="en-US" dirty="0"/>
              <a:t>Overview of the Total Numbers	</a:t>
            </a:r>
          </a:p>
        </p:txBody>
      </p:sp>
      <p:sp>
        <p:nvSpPr>
          <p:cNvPr id="3" name="Text Placeholder 2">
            <a:extLst>
              <a:ext uri="{FF2B5EF4-FFF2-40B4-BE49-F238E27FC236}">
                <a16:creationId xmlns:a16="http://schemas.microsoft.com/office/drawing/2014/main" id="{24BBD97B-19A4-9643-91BF-68CC7BA3B698}"/>
              </a:ext>
            </a:extLst>
          </p:cNvPr>
          <p:cNvSpPr>
            <a:spLocks noGrp="1"/>
          </p:cNvSpPr>
          <p:nvPr>
            <p:ph type="body" sz="quarter" idx="10"/>
          </p:nvPr>
        </p:nvSpPr>
        <p:spPr/>
        <p:txBody>
          <a:bodyPr>
            <a:normAutofit/>
          </a:bodyPr>
          <a:lstStyle/>
          <a:p>
            <a:pPr marL="285750" indent="-285750">
              <a:buFont typeface="Arial" panose="020B0604020202020204" pitchFamily="34" charset="0"/>
              <a:buChar char="•"/>
            </a:pPr>
            <a:r>
              <a:rPr lang="en-US" sz="2400" dirty="0">
                <a:latin typeface="+mn-lt"/>
              </a:rPr>
              <a:t>Total number of ADAC fellows and interns: </a:t>
            </a:r>
            <a:r>
              <a:rPr lang="en-US" sz="2400" b="1" dirty="0">
                <a:latin typeface="+mn-lt"/>
              </a:rPr>
              <a:t>47</a:t>
            </a:r>
          </a:p>
          <a:p>
            <a:pPr marL="285750" indent="-285750">
              <a:buFont typeface="Arial" panose="020B0604020202020204" pitchFamily="34" charset="0"/>
              <a:buChar char="•"/>
            </a:pPr>
            <a:r>
              <a:rPr lang="en-US" sz="2400" dirty="0">
                <a:latin typeface="+mn-lt"/>
              </a:rPr>
              <a:t>Total number of students from under-represented classifications in STEM: </a:t>
            </a:r>
            <a:r>
              <a:rPr lang="en-US" sz="2400" b="1" dirty="0">
                <a:latin typeface="+mn-lt"/>
              </a:rPr>
              <a:t>23</a:t>
            </a:r>
          </a:p>
          <a:p>
            <a:pPr marL="285750" indent="-285750">
              <a:buFont typeface="Arial" panose="020B0604020202020204" pitchFamily="34" charset="0"/>
              <a:buChar char="•"/>
            </a:pPr>
            <a:r>
              <a:rPr lang="en-US" sz="2400" dirty="0">
                <a:latin typeface="+mn-lt"/>
              </a:rPr>
              <a:t>Post Graduation Pathways:</a:t>
            </a:r>
          </a:p>
          <a:p>
            <a:pPr marL="971550" lvl="1" indent="-285750"/>
            <a:r>
              <a:rPr lang="en-US" dirty="0">
                <a:latin typeface="+mn-lt"/>
              </a:rPr>
              <a:t>Number of students who pursued higher education: </a:t>
            </a:r>
            <a:r>
              <a:rPr lang="en-US" b="1" dirty="0">
                <a:latin typeface="+mn-lt"/>
              </a:rPr>
              <a:t>19</a:t>
            </a:r>
          </a:p>
          <a:p>
            <a:pPr marL="971550" lvl="1" indent="-285750"/>
            <a:r>
              <a:rPr lang="en-US" dirty="0">
                <a:latin typeface="+mn-lt"/>
              </a:rPr>
              <a:t>Number of students who pursued work with the Federal Government: </a:t>
            </a:r>
            <a:r>
              <a:rPr lang="en-US" b="1" dirty="0">
                <a:latin typeface="+mn-lt"/>
              </a:rPr>
              <a:t>14</a:t>
            </a:r>
          </a:p>
          <a:p>
            <a:pPr marL="1428750" lvl="2" indent="-285750"/>
            <a:r>
              <a:rPr lang="en-US" sz="2400" dirty="0">
                <a:latin typeface="+mn-lt"/>
              </a:rPr>
              <a:t>Federal Agencies Include: TSA, the U.S. Army Corp of Engineers, NASA, U.S. National Laboratories, U.S. Navy, and the U.S. Coast Guard</a:t>
            </a:r>
          </a:p>
          <a:p>
            <a:pPr marL="971550" lvl="1" indent="-285750"/>
            <a:r>
              <a:rPr lang="en-US" dirty="0">
                <a:latin typeface="+mn-lt"/>
              </a:rPr>
              <a:t>Number of students who have gone to teach STEM education: </a:t>
            </a:r>
            <a:r>
              <a:rPr lang="en-US" b="1" dirty="0">
                <a:latin typeface="+mn-lt"/>
              </a:rPr>
              <a:t>2</a:t>
            </a:r>
          </a:p>
          <a:p>
            <a:pPr marL="971550" lvl="1" indent="-285750"/>
            <a:r>
              <a:rPr lang="en-US" dirty="0">
                <a:latin typeface="+mn-lt"/>
              </a:rPr>
              <a:t>Number of students working towards completing their degree: </a:t>
            </a:r>
            <a:r>
              <a:rPr lang="en-US" b="1" dirty="0">
                <a:latin typeface="+mn-lt"/>
              </a:rPr>
              <a:t>20</a:t>
            </a:r>
          </a:p>
        </p:txBody>
      </p:sp>
      <p:sp>
        <p:nvSpPr>
          <p:cNvPr id="7" name="Rectangle 6">
            <a:extLst>
              <a:ext uri="{FF2B5EF4-FFF2-40B4-BE49-F238E27FC236}">
                <a16:creationId xmlns:a16="http://schemas.microsoft.com/office/drawing/2014/main" id="{0808BAC9-74F3-A442-9E45-A4843B9D686B}"/>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7384888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2" name="Title 1"/>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a:latin typeface="+mj-lt"/>
              </a:rPr>
              <a:t>In Summary…</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3" name="Text Placeholder 2"/>
          <p:cNvSpPr>
            <a:spLocks noGrp="1"/>
          </p:cNvSpPr>
          <p:nvPr>
            <p:ph type="body" sz="quarter" idx="11"/>
          </p:nvPr>
        </p:nvSpPr>
        <p:spPr>
          <a:xfrm>
            <a:off x="640080" y="2872899"/>
            <a:ext cx="4243589" cy="3320668"/>
          </a:xfrm>
        </p:spPr>
        <p:txBody>
          <a:bodyPr vert="horz" lIns="91440" tIns="45720" rIns="91440" bIns="45720" rtlCol="0">
            <a:normAutofit lnSpcReduction="10000"/>
          </a:bodyPr>
          <a:lstStyle/>
          <a:p>
            <a:pPr marL="285750" indent="-228600">
              <a:lnSpc>
                <a:spcPct val="90000"/>
              </a:lnSpc>
              <a:buFont typeface="Arial" panose="020B0604020202020204" pitchFamily="34" charset="0"/>
              <a:buChar char="•"/>
            </a:pPr>
            <a:r>
              <a:rPr lang="en-US" dirty="0">
                <a:latin typeface="+mn-lt"/>
              </a:rPr>
              <a:t>In ADAC’s Program Year 8, 6 students were recruited and onboarded as new student fellows for the 2021/2022 academic year, and 9 students are anticipated to participate in ADAC’s 2022 Arctic Summer Internship. </a:t>
            </a:r>
          </a:p>
          <a:p>
            <a:pPr indent="-228600">
              <a:lnSpc>
                <a:spcPct val="90000"/>
              </a:lnSpc>
              <a:buFont typeface="Arial" panose="020B0604020202020204" pitchFamily="34" charset="0"/>
              <a:buChar char="•"/>
            </a:pPr>
            <a:endParaRPr lang="en-US" dirty="0">
              <a:latin typeface="+mn-lt"/>
            </a:endParaRPr>
          </a:p>
          <a:p>
            <a:pPr marL="231775" indent="-222250">
              <a:lnSpc>
                <a:spcPct val="90000"/>
              </a:lnSpc>
              <a:buFont typeface="Arial" panose="020B0604020202020204" pitchFamily="34" charset="0"/>
              <a:buChar char="•"/>
            </a:pPr>
            <a:r>
              <a:rPr lang="en-US" dirty="0">
                <a:latin typeface="+mn-lt"/>
              </a:rPr>
              <a:t>Career options and interest have been looked at on individual basis, and mentoring by ADAC staff has been tailored to assist graduates to transition to Homeland Security Enterprise and/or related employment.</a:t>
            </a:r>
          </a:p>
          <a:p>
            <a:pPr indent="-228600">
              <a:lnSpc>
                <a:spcPct val="90000"/>
              </a:lnSpc>
              <a:buFont typeface="Arial" panose="020B0604020202020204" pitchFamily="34" charset="0"/>
              <a:buChar char="•"/>
            </a:pPr>
            <a:endParaRPr lang="en-US" sz="1500" dirty="0">
              <a:latin typeface="+mn-lt"/>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4524" r="1852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8" name="Rectangle 7">
            <a:extLst>
              <a:ext uri="{FF2B5EF4-FFF2-40B4-BE49-F238E27FC236}">
                <a16:creationId xmlns:a16="http://schemas.microsoft.com/office/drawing/2014/main" id="{C68D4858-744F-AF42-A178-143F04F44A8C}"/>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502487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5320" y="365125"/>
            <a:ext cx="5120114" cy="1692794"/>
          </a:xfrm>
        </p:spPr>
        <p:txBody>
          <a:bodyPr vert="horz" lIns="91440" tIns="45720" rIns="91440" bIns="45720" rtlCol="0" anchor="ctr">
            <a:normAutofit/>
          </a:bodyPr>
          <a:lstStyle/>
          <a:p>
            <a:r>
              <a:rPr lang="en-US" dirty="0">
                <a:latin typeface="+mj-lt"/>
              </a:rPr>
              <a:t>Thank you. </a:t>
            </a:r>
            <a:br>
              <a:rPr lang="en-US" dirty="0">
                <a:latin typeface="+mj-lt"/>
              </a:rPr>
            </a:br>
            <a:r>
              <a:rPr lang="en-US" dirty="0">
                <a:latin typeface="+mj-lt"/>
              </a:rPr>
              <a:t>Ready for questions…</a:t>
            </a:r>
          </a:p>
        </p:txBody>
      </p:sp>
      <p:cxnSp>
        <p:nvCxnSpPr>
          <p:cNvPr id="12" name="Straight Arrow Connector 11">
            <a:extLst>
              <a:ext uri="{FF2B5EF4-FFF2-40B4-BE49-F238E27FC236}">
                <a16:creationId xmlns:a16="http://schemas.microsoft.com/office/drawing/2014/main" id="{E4A809D5-3600-46D4-A466-67F2349A54F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655321" y="2575034"/>
            <a:ext cx="5120113" cy="3462228"/>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Feedback?</a:t>
            </a:r>
          </a:p>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What are we missing?</a:t>
            </a:r>
          </a:p>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What can we improve?</a:t>
            </a:r>
          </a:p>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Who should we connect with to improve our success?</a:t>
            </a:r>
          </a:p>
        </p:txBody>
      </p:sp>
      <p:pic>
        <p:nvPicPr>
          <p:cNvPr id="6" name="Picture 5" descr="A person holding a watch&#10;&#10;Description automatically generated with medium confidence"/>
          <p:cNvPicPr>
            <a:picLocks noChangeAspect="1"/>
          </p:cNvPicPr>
          <p:nvPr/>
        </p:nvPicPr>
        <p:blipFill rotWithShape="1">
          <a:blip r:embed="rId3" cstate="print">
            <a:extLst>
              <a:ext uri="{28A0092B-C50C-407E-A947-70E740481C1C}">
                <a14:useLocalDpi xmlns:a14="http://schemas.microsoft.com/office/drawing/2010/main" val="0"/>
              </a:ext>
            </a:extLst>
          </a:blip>
          <a:srcRect l="24534" r="6424"/>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Rectangle 6">
            <a:extLst>
              <a:ext uri="{FF2B5EF4-FFF2-40B4-BE49-F238E27FC236}">
                <a16:creationId xmlns:a16="http://schemas.microsoft.com/office/drawing/2014/main" id="{75812C5C-AF8C-2F4D-A707-F73B2D04D11B}"/>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932743151"/>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9167</TotalTime>
  <Words>2295</Words>
  <Application>Microsoft Office PowerPoint</Application>
  <PresentationFormat>Widescreen</PresentationFormat>
  <Paragraphs>292</Paragraphs>
  <Slides>28</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Calibri Light</vt:lpstr>
      <vt:lpstr>Courier New</vt:lpstr>
      <vt:lpstr>Franklin Gothic Book</vt:lpstr>
      <vt:lpstr>Franklin Gothic Medium Cond</vt:lpstr>
      <vt:lpstr>Times New Roman</vt:lpstr>
      <vt:lpstr>Office Theme</vt:lpstr>
      <vt:lpstr> ADAC Year 8 Annual Meeting ...Via Conference Call, 20-21 April 2022 ADAC Project Briefing ADAC’s Education Program:  Workforce Development</vt:lpstr>
      <vt:lpstr>ADAC Education Program: Structure</vt:lpstr>
      <vt:lpstr>ADAC’s Workforce Development (WFD) Fellowship Program </vt:lpstr>
      <vt:lpstr>ADAC’s Workforce Development (WFD) Fellowship Program </vt:lpstr>
      <vt:lpstr>Workforce Development (WFD) Fellowship Program</vt:lpstr>
      <vt:lpstr>ADAC Education Program: Eligibility, Commitment, &amp; Support</vt:lpstr>
      <vt:lpstr>Program Year 8 WFD Fellowship Milestones &amp; Metrics</vt:lpstr>
      <vt:lpstr>Overall ADAC Fellows in Program Year 8 </vt:lpstr>
      <vt:lpstr>Progress: Outreach, Exchange, &amp; Activities</vt:lpstr>
      <vt:lpstr>Student Research Engagement in ADAC Projects</vt:lpstr>
      <vt:lpstr>Next Steps for our Program Year 8 Graduating Fellows</vt:lpstr>
      <vt:lpstr>ADAC Fellow Kevin Fitzpatrick </vt:lpstr>
      <vt:lpstr>Working with ADAC</vt:lpstr>
      <vt:lpstr>Arctic Mussels Project</vt:lpstr>
      <vt:lpstr>Arctic Mussels Project</vt:lpstr>
      <vt:lpstr>Opportunities through ADAC</vt:lpstr>
      <vt:lpstr>Thank you.  Ready for questions…</vt:lpstr>
      <vt:lpstr> ADAC Year 8 Annual Meeting ...Via Conference Call, 20-21 April 2022 ADAC Project Briefing ADAC’s Education Program: Integrated Minority Serving Institute (MSI)/Arctic Summer Internship Program (ASIP) </vt:lpstr>
      <vt:lpstr>Integrated Minority Serving Institute (MSI)/Arctic Summer Internship Program (ASIP)  </vt:lpstr>
      <vt:lpstr>ADAC’s Integrated Minority Serving Institute (MSI)/Arctic Summer Internship Program (ASIP) </vt:lpstr>
      <vt:lpstr>Integrated Minority Summer Internship (MSI)/Arctic Summer Internship Project (ASIP)</vt:lpstr>
      <vt:lpstr>Program Year 8 ASIP Milestones &amp; Metrics</vt:lpstr>
      <vt:lpstr>MSI/ASIP 2022 Field Program Overview</vt:lpstr>
      <vt:lpstr>MSI/ASIP 2022 Field Program Schedule</vt:lpstr>
      <vt:lpstr>MSI/ASIP Field Program 2022: Components &amp; Objectives</vt:lpstr>
      <vt:lpstr>Overview of the Total Numbers </vt:lpstr>
      <vt:lpstr>In Summary…</vt:lpstr>
      <vt:lpstr>Thank you.  Ready for 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ADAC Year 7 Annual Meeting ...Via Conference Call, 2-3 June 2021 ADAC Project Briefing ADAC’s Education Programs</dc:title>
  <dc:subject/>
  <dc:creator>MATTHEWS Elizabeth</dc:creator>
  <cp:keywords/>
  <dc:description/>
  <cp:lastModifiedBy>Jeffrey A Kee</cp:lastModifiedBy>
  <cp:revision>35</cp:revision>
  <dcterms:created xsi:type="dcterms:W3CDTF">2021-05-28T22:28:10Z</dcterms:created>
  <dcterms:modified xsi:type="dcterms:W3CDTF">2022-04-23T01:12:56Z</dcterms:modified>
  <cp:category/>
</cp:coreProperties>
</file>